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50"/>
  </p:notesMasterIdLst>
  <p:sldIdLst>
    <p:sldId id="303" r:id="rId4"/>
    <p:sldId id="304" r:id="rId5"/>
    <p:sldId id="300" r:id="rId6"/>
    <p:sldId id="296" r:id="rId7"/>
    <p:sldId id="309" r:id="rId8"/>
    <p:sldId id="317" r:id="rId9"/>
    <p:sldId id="315" r:id="rId10"/>
    <p:sldId id="257" r:id="rId11"/>
    <p:sldId id="298" r:id="rId12"/>
    <p:sldId id="310" r:id="rId13"/>
    <p:sldId id="261" r:id="rId14"/>
    <p:sldId id="313" r:id="rId15"/>
    <p:sldId id="297" r:id="rId16"/>
    <p:sldId id="314" r:id="rId17"/>
    <p:sldId id="259" r:id="rId18"/>
    <p:sldId id="264" r:id="rId19"/>
    <p:sldId id="265" r:id="rId20"/>
    <p:sldId id="266" r:id="rId21"/>
    <p:sldId id="311" r:id="rId22"/>
    <p:sldId id="275" r:id="rId23"/>
    <p:sldId id="316" r:id="rId24"/>
    <p:sldId id="293" r:id="rId25"/>
    <p:sldId id="299" r:id="rId26"/>
    <p:sldId id="292" r:id="rId27"/>
    <p:sldId id="319" r:id="rId28"/>
    <p:sldId id="279" r:id="rId29"/>
    <p:sldId id="281" r:id="rId30"/>
    <p:sldId id="282" r:id="rId31"/>
    <p:sldId id="320" r:id="rId32"/>
    <p:sldId id="285" r:id="rId33"/>
    <p:sldId id="284" r:id="rId34"/>
    <p:sldId id="301" r:id="rId35"/>
    <p:sldId id="302" r:id="rId36"/>
    <p:sldId id="333" r:id="rId37"/>
    <p:sldId id="334" r:id="rId38"/>
    <p:sldId id="322" r:id="rId39"/>
    <p:sldId id="323" r:id="rId40"/>
    <p:sldId id="324" r:id="rId41"/>
    <p:sldId id="325" r:id="rId42"/>
    <p:sldId id="326" r:id="rId43"/>
    <p:sldId id="327" r:id="rId44"/>
    <p:sldId id="328" r:id="rId45"/>
    <p:sldId id="329" r:id="rId46"/>
    <p:sldId id="330" r:id="rId47"/>
    <p:sldId id="331" r:id="rId48"/>
    <p:sldId id="308" r:id="rId49"/>
  </p:sldIdLst>
  <p:sldSz cx="12192000" cy="6858000"/>
  <p:notesSz cx="6794500" cy="99314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Складанний Віталій Миколайович" initials="СВМ" lastIdx="1" clrIdx="0">
    <p:extLst>
      <p:ext uri="{19B8F6BF-5375-455C-9EA6-DF929625EA0E}">
        <p15:presenceInfo xmlns:p15="http://schemas.microsoft.com/office/powerpoint/2012/main" userId="S-1-5-21-2282353757-1213013260-3437189143-17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Помір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360" autoAdjust="0"/>
  </p:normalViewPr>
  <p:slideViewPr>
    <p:cSldViewPr snapToGrid="0">
      <p:cViewPr varScale="1">
        <p:scale>
          <a:sx n="97" d="100"/>
          <a:sy n="97" d="100"/>
        </p:scale>
        <p:origin x="90"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43EE0782-5C38-4461-8B59-E386F2121C44}" type="datetimeFigureOut">
              <a:rPr lang="uk-UA" smtClean="0"/>
              <a:t>27.02.2020</a:t>
            </a:fld>
            <a:endParaRPr lang="uk-UA"/>
          </a:p>
        </p:txBody>
      </p:sp>
      <p:sp>
        <p:nvSpPr>
          <p:cNvPr id="4" name="Місце для зображення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A8C6AE34-FA62-4415-B0CE-7B135A29868E}" type="slidenum">
              <a:rPr lang="uk-UA" smtClean="0"/>
              <a:t>‹№›</a:t>
            </a:fld>
            <a:endParaRPr lang="uk-UA"/>
          </a:p>
        </p:txBody>
      </p:sp>
    </p:spTree>
    <p:extLst>
      <p:ext uri="{BB962C8B-B14F-4D97-AF65-F5344CB8AC3E}">
        <p14:creationId xmlns:p14="http://schemas.microsoft.com/office/powerpoint/2010/main" val="4162155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A8C6AE34-FA62-4415-B0CE-7B135A29868E}" type="slidenum">
              <a:rPr lang="uk-UA" smtClean="0"/>
              <a:t>5</a:t>
            </a:fld>
            <a:endParaRPr lang="uk-UA"/>
          </a:p>
        </p:txBody>
      </p:sp>
    </p:spTree>
    <p:extLst>
      <p:ext uri="{BB962C8B-B14F-4D97-AF65-F5344CB8AC3E}">
        <p14:creationId xmlns:p14="http://schemas.microsoft.com/office/powerpoint/2010/main" val="760935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A8C6AE34-FA62-4415-B0CE-7B135A29868E}" type="slidenum">
              <a:rPr lang="uk-UA" smtClean="0"/>
              <a:t>7</a:t>
            </a:fld>
            <a:endParaRPr lang="uk-UA"/>
          </a:p>
        </p:txBody>
      </p:sp>
    </p:spTree>
    <p:extLst>
      <p:ext uri="{BB962C8B-B14F-4D97-AF65-F5344CB8AC3E}">
        <p14:creationId xmlns:p14="http://schemas.microsoft.com/office/powerpoint/2010/main" val="2004403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A8C6AE34-FA62-4415-B0CE-7B135A29868E}" type="slidenum">
              <a:rPr lang="uk-UA" smtClean="0"/>
              <a:t>9</a:t>
            </a:fld>
            <a:endParaRPr lang="uk-UA"/>
          </a:p>
        </p:txBody>
      </p:sp>
    </p:spTree>
    <p:extLst>
      <p:ext uri="{BB962C8B-B14F-4D97-AF65-F5344CB8AC3E}">
        <p14:creationId xmlns:p14="http://schemas.microsoft.com/office/powerpoint/2010/main" val="1507397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A8C6AE34-FA62-4415-B0CE-7B135A29868E}" type="slidenum">
              <a:rPr lang="uk-UA" smtClean="0"/>
              <a:t>14</a:t>
            </a:fld>
            <a:endParaRPr lang="uk-UA"/>
          </a:p>
        </p:txBody>
      </p:sp>
    </p:spTree>
    <p:extLst>
      <p:ext uri="{BB962C8B-B14F-4D97-AF65-F5344CB8AC3E}">
        <p14:creationId xmlns:p14="http://schemas.microsoft.com/office/powerpoint/2010/main" val="3203043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A8C6AE34-FA62-4415-B0CE-7B135A29868E}" type="slidenum">
              <a:rPr lang="uk-UA" smtClean="0"/>
              <a:t>15</a:t>
            </a:fld>
            <a:endParaRPr lang="uk-UA"/>
          </a:p>
        </p:txBody>
      </p:sp>
    </p:spTree>
    <p:extLst>
      <p:ext uri="{BB962C8B-B14F-4D97-AF65-F5344CB8AC3E}">
        <p14:creationId xmlns:p14="http://schemas.microsoft.com/office/powerpoint/2010/main" val="336086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A8C6AE34-FA62-4415-B0CE-7B135A29868E}" type="slidenum">
              <a:rPr lang="uk-UA" smtClean="0"/>
              <a:t>20</a:t>
            </a:fld>
            <a:endParaRPr lang="uk-UA"/>
          </a:p>
        </p:txBody>
      </p:sp>
    </p:spTree>
    <p:extLst>
      <p:ext uri="{BB962C8B-B14F-4D97-AF65-F5344CB8AC3E}">
        <p14:creationId xmlns:p14="http://schemas.microsoft.com/office/powerpoint/2010/main" val="4011964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smtClean="0"/>
              <a:t>Зразок заголовка</a:t>
            </a:r>
            <a:endParaRPr lang="uk-UA"/>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uk-UA"/>
          </a:p>
        </p:txBody>
      </p:sp>
      <p:sp>
        <p:nvSpPr>
          <p:cNvPr id="4" name="Місце для дати 3"/>
          <p:cNvSpPr>
            <a:spLocks noGrp="1"/>
          </p:cNvSpPr>
          <p:nvPr>
            <p:ph type="dt" sz="half" idx="10"/>
          </p:nvPr>
        </p:nvSpPr>
        <p:spPr/>
        <p:txBody>
          <a:bodyPr/>
          <a:lstStyle/>
          <a:p>
            <a:fld id="{E7D30F0E-D273-4DD7-8D2F-A55677C74DB7}" type="datetimeFigureOut">
              <a:rPr lang="uk-UA" smtClean="0"/>
              <a:t>27.02.2020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1371967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E7D30F0E-D273-4DD7-8D2F-A55677C74DB7}" type="datetimeFigureOut">
              <a:rPr lang="uk-UA" smtClean="0"/>
              <a:t>27.02.2020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2174541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E7D30F0E-D273-4DD7-8D2F-A55677C74DB7}" type="datetimeFigureOut">
              <a:rPr lang="uk-UA" smtClean="0"/>
              <a:t>27.02.2020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1413702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E2B540CF-D04D-4059-82EB-C2A34A97AB8D}"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2958534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22CD2E54-9547-4306-B9EA-9D027A4687E1}"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16544528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C603EC57-098A-43BE-83D9-011C3B88B0DF}"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2823643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16948D08-08C7-4EC6-8364-6F56D9CA72F4}"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3236601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8"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9"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39762912-AEB2-4F59-BC2B-0E7B5DA95981}"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1377802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4"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81490EB2-7C1B-4BB8-8FF3-4A87C8BF8ACB}"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41321231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3"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4"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CDCE1178-254B-42AF-BCA0-1EBA43A370E6}"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28292763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CA52704B-DAF5-484B-85F3-57E2B25CCFD7}"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162651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E7D30F0E-D273-4DD7-8D2F-A55677C74DB7}" type="datetimeFigureOut">
              <a:rPr lang="uk-UA" smtClean="0"/>
              <a:t>27.02.2020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40083875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smtClean="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B2AD3386-CCA6-479A-8771-3560E4713AA5}"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619593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1F9D9411-A982-445F-87B0-67EADED376D1}"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22670073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0ED1024C-DB43-41EE-B66B-EA915351277B}"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3167831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5FC449E4-DF5A-4391-B530-0B4D5FCD84E8}"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555207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ECDA8C5D-1960-465B-8BD0-760D774393BB}"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2644235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C4FEB557-6D02-4562-A05D-F09367D76286}"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26834158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28086FB7-5F55-4243-9308-F30A986F6696}"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41862489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8"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9"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ADAD457D-D3B7-4E8B-890E-28D9F162AD29}"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2773698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4"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08BE9FEC-6024-484D-B09B-50F62FC68829}"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12197581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3"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4"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69F26DAE-E527-4031-9D3D-E24FF344855C}"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34443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smtClean="0"/>
              <a:t>Зразок заголовка</a:t>
            </a:r>
            <a:endParaRPr lang="uk-UA"/>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Редагувати стиль зразка тексту</a:t>
            </a:r>
          </a:p>
        </p:txBody>
      </p:sp>
      <p:sp>
        <p:nvSpPr>
          <p:cNvPr id="4" name="Місце для дати 3"/>
          <p:cNvSpPr>
            <a:spLocks noGrp="1"/>
          </p:cNvSpPr>
          <p:nvPr>
            <p:ph type="dt" sz="half" idx="10"/>
          </p:nvPr>
        </p:nvSpPr>
        <p:spPr/>
        <p:txBody>
          <a:bodyPr/>
          <a:lstStyle/>
          <a:p>
            <a:fld id="{E7D30F0E-D273-4DD7-8D2F-A55677C74DB7}" type="datetimeFigureOut">
              <a:rPr lang="uk-UA" smtClean="0"/>
              <a:t>27.02.2020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23149013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569E1B6C-4160-4506-A918-78F555C97D50}"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360742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smtClean="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7"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A4EA60E3-49AA-4BBC-8CB3-B9A4AAC0670F}"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34813406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BB1D3F18-0455-4570-A168-3BECFC4BFE0A}"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13230965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11"/>
          </p:nvPr>
        </p:nvSpPr>
        <p:spPr/>
        <p:txBody>
          <a:bodyPr/>
          <a:lstStyle>
            <a:lvl1pPr>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12"/>
          </p:nvPr>
        </p:nvSpPr>
        <p:spPr/>
        <p:txBody>
          <a:bodyPr/>
          <a:lstStyle>
            <a:lvl1pPr>
              <a:defRPr/>
            </a:lvl1pPr>
          </a:lstStyle>
          <a:p>
            <a:pPr fontAlgn="base">
              <a:spcBef>
                <a:spcPct val="0"/>
              </a:spcBef>
              <a:spcAft>
                <a:spcPct val="0"/>
              </a:spcAft>
              <a:defRPr/>
            </a:pPr>
            <a:fld id="{00E389B1-17E6-4640-90CA-FB8762B249CC}"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564834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838200" y="1825625"/>
            <a:ext cx="5181600" cy="435133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6172200" y="1825625"/>
            <a:ext cx="5181600" cy="435133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E7D30F0E-D273-4DD7-8D2F-A55677C74DB7}" type="datetimeFigureOut">
              <a:rPr lang="uk-UA" smtClean="0"/>
              <a:t>27.02.2020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2205200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smtClean="0"/>
              <a:t>Зразок заголовка</a:t>
            </a:r>
            <a:endParaRPr lang="uk-UA"/>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E7D30F0E-D273-4DD7-8D2F-A55677C74DB7}" type="datetimeFigureOut">
              <a:rPr lang="uk-UA" smtClean="0"/>
              <a:t>27.02.2020</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2081001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E7D30F0E-D273-4DD7-8D2F-A55677C74DB7}" type="datetimeFigureOut">
              <a:rPr lang="uk-UA" smtClean="0"/>
              <a:t>27.02.2020</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953043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E7D30F0E-D273-4DD7-8D2F-A55677C74DB7}" type="datetimeFigureOut">
              <a:rPr lang="uk-UA" smtClean="0"/>
              <a:t>27.02.2020</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1290638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Місце для дати 4"/>
          <p:cNvSpPr>
            <a:spLocks noGrp="1"/>
          </p:cNvSpPr>
          <p:nvPr>
            <p:ph type="dt" sz="half" idx="10"/>
          </p:nvPr>
        </p:nvSpPr>
        <p:spPr/>
        <p:txBody>
          <a:bodyPr/>
          <a:lstStyle/>
          <a:p>
            <a:fld id="{E7D30F0E-D273-4DD7-8D2F-A55677C74DB7}" type="datetimeFigureOut">
              <a:rPr lang="uk-UA" smtClean="0"/>
              <a:t>27.02.2020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425284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Місце для дати 4"/>
          <p:cNvSpPr>
            <a:spLocks noGrp="1"/>
          </p:cNvSpPr>
          <p:nvPr>
            <p:ph type="dt" sz="half" idx="10"/>
          </p:nvPr>
        </p:nvSpPr>
        <p:spPr/>
        <p:txBody>
          <a:bodyPr/>
          <a:lstStyle/>
          <a:p>
            <a:fld id="{E7D30F0E-D273-4DD7-8D2F-A55677C74DB7}" type="datetimeFigureOut">
              <a:rPr lang="uk-UA" smtClean="0"/>
              <a:t>27.02.2020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83CAC49A-FB6C-4AB4-844F-73D6EF1B5EAD}" type="slidenum">
              <a:rPr lang="uk-UA" smtClean="0"/>
              <a:t>‹№›</a:t>
            </a:fld>
            <a:endParaRPr lang="uk-UA"/>
          </a:p>
        </p:txBody>
      </p:sp>
    </p:spTree>
    <p:extLst>
      <p:ext uri="{BB962C8B-B14F-4D97-AF65-F5344CB8AC3E}">
        <p14:creationId xmlns:p14="http://schemas.microsoft.com/office/powerpoint/2010/main" val="3746434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D30F0E-D273-4DD7-8D2F-A55677C74DB7}" type="datetimeFigureOut">
              <a:rPr lang="uk-UA" smtClean="0"/>
              <a:t>27.02.2020</a:t>
            </a:fld>
            <a:endParaRPr lang="uk-UA"/>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CAC49A-FB6C-4AB4-844F-73D6EF1B5EAD}" type="slidenum">
              <a:rPr lang="uk-UA" smtClean="0"/>
              <a:t>‹№›</a:t>
            </a:fld>
            <a:endParaRPr lang="uk-UA"/>
          </a:p>
        </p:txBody>
      </p:sp>
    </p:spTree>
    <p:extLst>
      <p:ext uri="{BB962C8B-B14F-4D97-AF65-F5344CB8AC3E}">
        <p14:creationId xmlns:p14="http://schemas.microsoft.com/office/powerpoint/2010/main" val="3189952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endParaRPr lang="uk-UA" altLang="uk-UA" smtClean="0"/>
          </a:p>
        </p:txBody>
      </p:sp>
      <p:sp>
        <p:nvSpPr>
          <p:cNvPr id="1027"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endParaRPr lang="uk-UA" altLang="uk-UA" smtClean="0"/>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2BEFA3DE-534E-437A-8299-54B8DC4F09D6}"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33777616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endParaRPr lang="uk-UA" altLang="uk-UA" smtClean="0"/>
          </a:p>
        </p:txBody>
      </p:sp>
      <p:sp>
        <p:nvSpPr>
          <p:cNvPr id="1027"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endParaRPr lang="uk-UA" altLang="uk-UA" smtClean="0"/>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Verdana" panose="020B0604030504040204" pitchFamily="34" charset="0"/>
            </a:endParaRPr>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48EE0FF3-CE77-43F4-B404-0C49A0021C2D}" type="slidenum">
              <a:rPr lang="ru-RU" altLang="uk-UA" smtClean="0">
                <a:latin typeface="Verdana" panose="020B0604030504040204" pitchFamily="34" charset="0"/>
              </a:rPr>
              <a:pPr fontAlgn="base">
                <a:spcBef>
                  <a:spcPct val="0"/>
                </a:spcBef>
                <a:spcAft>
                  <a:spcPct val="0"/>
                </a:spcAft>
                <a:defRPr/>
              </a:pPr>
              <a:t>‹№›</a:t>
            </a:fld>
            <a:endParaRPr lang="ru-RU" altLang="uk-UA">
              <a:latin typeface="Verdana" panose="020B0604030504040204" pitchFamily="34" charset="0"/>
            </a:endParaRPr>
          </a:p>
        </p:txBody>
      </p:sp>
    </p:spTree>
    <p:extLst>
      <p:ext uri="{BB962C8B-B14F-4D97-AF65-F5344CB8AC3E}">
        <p14:creationId xmlns:p14="http://schemas.microsoft.com/office/powerpoint/2010/main" val="18833701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7.wdp"/></Relationships>
</file>

<file path=ppt/slides/_rels/slide1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4" Type="http://schemas.microsoft.com/office/2007/relationships/hdphoto" Target="../media/hdphoto13.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4.png"/><Relationship Id="rId1" Type="http://schemas.openxmlformats.org/officeDocument/2006/relationships/slideLayout" Target="../slideLayouts/slideLayout2.xml"/><Relationship Id="rId5" Type="http://schemas.microsoft.com/office/2007/relationships/hdphoto" Target="../media/hdphoto15.wdp"/><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36.png"/><Relationship Id="rId1" Type="http://schemas.openxmlformats.org/officeDocument/2006/relationships/slideLayout" Target="../slideLayouts/slideLayout2.xml"/><Relationship Id="rId5" Type="http://schemas.microsoft.com/office/2007/relationships/hdphoto" Target="../media/hdphoto17.wdp"/><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zakon.rada.gov.ua/laws/show/1404-19" TargetMode="Externa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1524000" y="155448"/>
            <a:ext cx="9144000" cy="6565392"/>
          </a:xfrm>
        </p:spPr>
        <p:txBody>
          <a:bodyPr/>
          <a:lstStyle/>
          <a:p>
            <a:endParaRPr lang="uk-UA" dirty="0"/>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5276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25">
          <a:fgClr>
            <a:schemeClr val="accent1"/>
          </a:fgClr>
          <a:bgClr>
            <a:schemeClr val="bg1"/>
          </a:bgClr>
        </a:patt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475488" y="110985"/>
            <a:ext cx="2002241" cy="1579703"/>
          </a:xfrm>
          <a:prstGeom prst="rect">
            <a:avLst/>
          </a:prstGeom>
        </p:spPr>
      </p:pic>
      <p:sp>
        <p:nvSpPr>
          <p:cNvPr id="2" name="Заголовок 1"/>
          <p:cNvSpPr>
            <a:spLocks noGrp="1"/>
          </p:cNvSpPr>
          <p:nvPr>
            <p:ph type="title"/>
          </p:nvPr>
        </p:nvSpPr>
        <p:spPr>
          <a:xfrm>
            <a:off x="3018502" y="365125"/>
            <a:ext cx="8347588" cy="1325563"/>
          </a:xfrm>
        </p:spPr>
        <p:txBody>
          <a:bodyPr/>
          <a:lstStyle/>
          <a:p>
            <a:pPr algn="ctr"/>
            <a:r>
              <a:rPr lang="uk-UA" b="1" dirty="0">
                <a:solidFill>
                  <a:srgbClr val="002060"/>
                </a:solidFill>
                <a:latin typeface="Verdana" panose="020B0604030504040204" pitchFamily="34" charset="0"/>
                <a:ea typeface="Verdana" panose="020B0604030504040204" pitchFamily="34" charset="0"/>
                <a:cs typeface="Verdana" panose="020B0604030504040204" pitchFamily="34" charset="0"/>
              </a:rPr>
              <a:t>Мета </a:t>
            </a:r>
            <a:r>
              <a:rPr lang="uk-UA"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прийняття </a:t>
            </a:r>
            <a:r>
              <a:rPr lang="uk-UA" b="1" dirty="0">
                <a:solidFill>
                  <a:srgbClr val="002060"/>
                </a:solidFill>
                <a:latin typeface="Verdana" panose="020B0604030504040204" pitchFamily="34" charset="0"/>
                <a:ea typeface="Verdana" panose="020B0604030504040204" pitchFamily="34" charset="0"/>
                <a:cs typeface="Verdana" panose="020B0604030504040204" pitchFamily="34" charset="0"/>
              </a:rPr>
              <a:t>Закону</a:t>
            </a:r>
            <a:endParaRPr lang="uk-UA" dirty="0"/>
          </a:p>
        </p:txBody>
      </p:sp>
      <p:sp>
        <p:nvSpPr>
          <p:cNvPr id="3" name="Місце для вмісту 2"/>
          <p:cNvSpPr>
            <a:spLocks noGrp="1"/>
          </p:cNvSpPr>
          <p:nvPr>
            <p:ph idx="1"/>
          </p:nvPr>
        </p:nvSpPr>
        <p:spPr>
          <a:xfrm>
            <a:off x="186813" y="1825625"/>
            <a:ext cx="11788877" cy="4919304"/>
          </a:xfrm>
        </p:spPr>
        <p:txBody>
          <a:bodyPr>
            <a:normAutofit/>
          </a:bodyPr>
          <a:lstStyle/>
          <a:p>
            <a:pPr algn="just"/>
            <a:r>
              <a:rPr lang="uk-UA" dirty="0">
                <a:solidFill>
                  <a:srgbClr val="FF0000"/>
                </a:solidFill>
              </a:rPr>
              <a:t>імплементація</a:t>
            </a:r>
            <a:r>
              <a:rPr lang="uk-UA" dirty="0"/>
              <a:t> в національне законодавство </a:t>
            </a:r>
            <a:r>
              <a:rPr lang="uk-UA" b="1" dirty="0"/>
              <a:t>Директиви</a:t>
            </a:r>
            <a:r>
              <a:rPr lang="uk-UA" dirty="0"/>
              <a:t> Європейський парламент та Рада Європейського Союзу 2015/849 «Про запобігання використанню фінансової системи для відмивання грошей та фінансування тероризму» та </a:t>
            </a:r>
            <a:r>
              <a:rPr lang="ru-RU" dirty="0"/>
              <a:t>Регламенту (ЄС) 2015/847 «Про </a:t>
            </a:r>
            <a:r>
              <a:rPr lang="ru-RU" dirty="0" err="1"/>
              <a:t>інформацію</a:t>
            </a:r>
            <a:r>
              <a:rPr lang="ru-RU" dirty="0"/>
              <a:t>, </a:t>
            </a:r>
            <a:r>
              <a:rPr lang="ru-RU" dirty="0" err="1"/>
              <a:t>що</a:t>
            </a:r>
            <a:r>
              <a:rPr lang="ru-RU" dirty="0"/>
              <a:t> </a:t>
            </a:r>
            <a:r>
              <a:rPr lang="ru-RU" dirty="0" err="1"/>
              <a:t>супроводжує</a:t>
            </a:r>
            <a:r>
              <a:rPr lang="ru-RU" dirty="0"/>
              <a:t> </a:t>
            </a:r>
            <a:r>
              <a:rPr lang="ru-RU" dirty="0" err="1"/>
              <a:t>грошові</a:t>
            </a:r>
            <a:r>
              <a:rPr lang="ru-RU" dirty="0"/>
              <a:t> </a:t>
            </a:r>
            <a:r>
              <a:rPr lang="ru-RU" dirty="0" err="1"/>
              <a:t>перекази</a:t>
            </a:r>
            <a:r>
              <a:rPr lang="ru-RU" dirty="0" smtClean="0"/>
              <a:t>»</a:t>
            </a:r>
          </a:p>
          <a:p>
            <a:pPr lvl="0" algn="just"/>
            <a:r>
              <a:rPr lang="uk-UA" dirty="0" smtClean="0">
                <a:solidFill>
                  <a:srgbClr val="FF0000"/>
                </a:solidFill>
              </a:rPr>
              <a:t>врахування </a:t>
            </a:r>
            <a:r>
              <a:rPr lang="uk-UA" dirty="0">
                <a:solidFill>
                  <a:srgbClr val="FF0000"/>
                </a:solidFill>
              </a:rPr>
              <a:t>рекомендацій </a:t>
            </a:r>
            <a:r>
              <a:rPr lang="uk-UA" dirty="0"/>
              <a:t>Комітету експертів Ради Європи (</a:t>
            </a:r>
            <a:r>
              <a:rPr lang="en-US" dirty="0"/>
              <a:t>MONEYVEL)</a:t>
            </a:r>
            <a:r>
              <a:rPr lang="uk-UA" dirty="0"/>
              <a:t>,</a:t>
            </a:r>
            <a:r>
              <a:rPr lang="en-US" dirty="0"/>
              <a:t> </a:t>
            </a:r>
            <a:r>
              <a:rPr lang="uk-UA" dirty="0"/>
              <a:t>зазначені в </a:t>
            </a:r>
            <a:r>
              <a:rPr lang="uk-UA" b="1" dirty="0"/>
              <a:t>Звіті</a:t>
            </a:r>
            <a:r>
              <a:rPr lang="uk-UA" dirty="0"/>
              <a:t> за результатами п’ятого раунду взаємної оцінки </a:t>
            </a:r>
            <a:r>
              <a:rPr lang="uk-UA" dirty="0" smtClean="0"/>
              <a:t>України</a:t>
            </a:r>
          </a:p>
          <a:p>
            <a:pPr lvl="0" algn="just"/>
            <a:r>
              <a:rPr lang="uk-UA" dirty="0" smtClean="0">
                <a:solidFill>
                  <a:srgbClr val="FF0000"/>
                </a:solidFill>
              </a:rPr>
              <a:t>удосконалення </a:t>
            </a:r>
            <a:r>
              <a:rPr lang="uk-UA" dirty="0">
                <a:solidFill>
                  <a:srgbClr val="FF0000"/>
                </a:solidFill>
              </a:rPr>
              <a:t>законодавства</a:t>
            </a:r>
            <a:r>
              <a:rPr lang="uk-UA" dirty="0"/>
              <a:t> з питань запобігання і протидії легалізації (відмиванню) доходів, забезпечення реалізації положень нових міжнародних стандартів у сфері протидії відмиванню коштів та боротьби з фінансуванням тероризму. </a:t>
            </a:r>
          </a:p>
          <a:p>
            <a:endParaRPr lang="uk-UA" dirty="0"/>
          </a:p>
        </p:txBody>
      </p:sp>
    </p:spTree>
    <p:extLst>
      <p:ext uri="{BB962C8B-B14F-4D97-AF65-F5344CB8AC3E}">
        <p14:creationId xmlns:p14="http://schemas.microsoft.com/office/powerpoint/2010/main" val="2467878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59045" y="190558"/>
            <a:ext cx="7020496" cy="1421932"/>
          </a:xfrm>
        </p:spPr>
        <p:txBody>
          <a:bodyPr>
            <a:normAutofit/>
          </a:bodyPr>
          <a:lstStyle/>
          <a:p>
            <a:pPr algn="ctr"/>
            <a:r>
              <a:rPr lang="uk-UA" b="1" u="sng" dirty="0">
                <a:solidFill>
                  <a:schemeClr val="accent5"/>
                </a:solidFill>
              </a:rPr>
              <a:t>Надано визначення </a:t>
            </a:r>
            <a:r>
              <a:rPr lang="uk-UA" b="1" u="sng" dirty="0" smtClean="0">
                <a:solidFill>
                  <a:schemeClr val="accent5"/>
                </a:solidFill>
              </a:rPr>
              <a:t>термінів</a:t>
            </a:r>
            <a:br>
              <a:rPr lang="uk-UA" b="1" u="sng" dirty="0" smtClean="0">
                <a:solidFill>
                  <a:schemeClr val="accent5"/>
                </a:solidFill>
              </a:rPr>
            </a:br>
            <a:r>
              <a:rPr lang="uk-UA" b="1" dirty="0">
                <a:solidFill>
                  <a:srgbClr val="0070C0"/>
                </a:solidFill>
              </a:rPr>
              <a:t>(стаття </a:t>
            </a:r>
            <a:r>
              <a:rPr lang="uk-UA" b="1" dirty="0" smtClean="0">
                <a:solidFill>
                  <a:srgbClr val="FF0000"/>
                </a:solidFill>
              </a:rPr>
              <a:t>1 </a:t>
            </a:r>
            <a:r>
              <a:rPr lang="uk-UA" b="1" dirty="0" smtClean="0">
                <a:solidFill>
                  <a:schemeClr val="accent1">
                    <a:lumMod val="75000"/>
                  </a:schemeClr>
                </a:solidFill>
              </a:rPr>
              <a:t>Закону 361</a:t>
            </a:r>
            <a:r>
              <a:rPr lang="uk-UA" b="1" dirty="0" smtClean="0">
                <a:solidFill>
                  <a:srgbClr val="0070C0"/>
                </a:solidFill>
              </a:rPr>
              <a:t>): </a:t>
            </a:r>
            <a:endParaRPr lang="uk-UA" b="1" dirty="0">
              <a:solidFill>
                <a:schemeClr val="accent5"/>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108155" y="1941716"/>
            <a:ext cx="12005187" cy="4797412"/>
          </a:xfrm>
          <a:solidFill>
            <a:schemeClr val="accent2">
              <a:lumMod val="20000"/>
              <a:lumOff val="80000"/>
            </a:schemeClr>
          </a:solidFill>
        </p:spPr>
        <p:txBody>
          <a:bodyPr>
            <a:normAutofit lnSpcReduction="10000"/>
          </a:bodyPr>
          <a:lstStyle/>
          <a:p>
            <a:pPr marL="0" indent="0">
              <a:buNone/>
            </a:pPr>
            <a:r>
              <a:rPr lang="uk-UA" sz="2500" dirty="0" smtClean="0">
                <a:solidFill>
                  <a:srgbClr val="C00000"/>
                </a:solidFill>
              </a:rPr>
              <a:t>а</a:t>
            </a:r>
            <a:r>
              <a:rPr lang="uk-UA" sz="2500" dirty="0" smtClean="0"/>
              <a:t>гент; 				</a:t>
            </a:r>
            <a:r>
              <a:rPr lang="uk-UA" sz="2500" dirty="0" smtClean="0">
                <a:solidFill>
                  <a:srgbClr val="C00000"/>
                </a:solidFill>
              </a:rPr>
              <a:t>а</a:t>
            </a:r>
            <a:r>
              <a:rPr lang="uk-UA" sz="2500" dirty="0" smtClean="0"/>
              <a:t>ктиви, пов’язані з тероризмом та його фінансуванням;</a:t>
            </a:r>
          </a:p>
          <a:p>
            <a:pPr marL="0" indent="0">
              <a:buNone/>
            </a:pPr>
            <a:r>
              <a:rPr lang="uk-UA" sz="2500" dirty="0" smtClean="0">
                <a:solidFill>
                  <a:srgbClr val="C00000"/>
                </a:solidFill>
              </a:rPr>
              <a:t>б</a:t>
            </a:r>
            <a:r>
              <a:rPr lang="uk-UA" sz="2500" dirty="0" smtClean="0"/>
              <a:t>анк-оболонка;				</a:t>
            </a:r>
            <a:r>
              <a:rPr lang="uk-UA" sz="2500" dirty="0" err="1" smtClean="0">
                <a:solidFill>
                  <a:srgbClr val="C00000"/>
                </a:solidFill>
              </a:rPr>
              <a:t>в</a:t>
            </a:r>
            <a:r>
              <a:rPr lang="uk-UA" sz="2500" dirty="0" err="1" smtClean="0"/>
              <a:t>игодоодержувач</a:t>
            </a:r>
            <a:r>
              <a:rPr lang="uk-UA" sz="2500" dirty="0" smtClean="0"/>
              <a:t> (вигодонабувач) трасту;</a:t>
            </a:r>
          </a:p>
          <a:p>
            <a:pPr marL="0" indent="0">
              <a:buNone/>
            </a:pPr>
            <a:r>
              <a:rPr lang="uk-UA" sz="2500" dirty="0" smtClean="0">
                <a:solidFill>
                  <a:srgbClr val="C00000"/>
                </a:solidFill>
              </a:rPr>
              <a:t>г</a:t>
            </a:r>
            <a:r>
              <a:rPr lang="uk-UA" sz="2500" dirty="0" smtClean="0"/>
              <a:t>рупа; 							</a:t>
            </a:r>
            <a:r>
              <a:rPr lang="uk-UA" sz="2500" dirty="0" smtClean="0">
                <a:solidFill>
                  <a:srgbClr val="C00000"/>
                </a:solidFill>
              </a:rPr>
              <a:t>д</a:t>
            </a:r>
            <a:r>
              <a:rPr lang="uk-UA" sz="2500" dirty="0" smtClean="0"/>
              <a:t>жерело коштів;</a:t>
            </a:r>
          </a:p>
          <a:p>
            <a:pPr marL="0" indent="0">
              <a:buNone/>
            </a:pPr>
            <a:r>
              <a:rPr lang="uk-UA" sz="2500" dirty="0" smtClean="0">
                <a:solidFill>
                  <a:srgbClr val="C00000"/>
                </a:solidFill>
              </a:rPr>
              <a:t>д</a:t>
            </a:r>
            <a:r>
              <a:rPr lang="uk-UA" sz="2500" dirty="0" smtClean="0"/>
              <a:t>жерело статків (багатства);				</a:t>
            </a:r>
            <a:r>
              <a:rPr lang="uk-UA" sz="2500" dirty="0" smtClean="0">
                <a:solidFill>
                  <a:srgbClr val="C00000"/>
                </a:solidFill>
              </a:rPr>
              <a:t>з</a:t>
            </a:r>
            <a:r>
              <a:rPr lang="uk-UA" sz="2500" dirty="0" smtClean="0"/>
              <a:t>амороження активів;</a:t>
            </a:r>
          </a:p>
          <a:p>
            <a:pPr marL="0" indent="0">
              <a:buNone/>
            </a:pPr>
            <a:r>
              <a:rPr lang="uk-UA" sz="2500" dirty="0">
                <a:solidFill>
                  <a:srgbClr val="C00000"/>
                </a:solidFill>
              </a:rPr>
              <a:t>к</a:t>
            </a:r>
            <a:r>
              <a:rPr lang="uk-UA" sz="2500" dirty="0"/>
              <a:t>ореспондентські відносини; </a:t>
            </a:r>
            <a:r>
              <a:rPr lang="uk-UA" sz="2500" dirty="0" smtClean="0"/>
              <a:t>					</a:t>
            </a:r>
            <a:r>
              <a:rPr lang="uk-UA" sz="2500" dirty="0" smtClean="0">
                <a:solidFill>
                  <a:srgbClr val="C00000"/>
                </a:solidFill>
              </a:rPr>
              <a:t>н</a:t>
            </a:r>
            <a:r>
              <a:rPr lang="uk-UA" sz="2500" dirty="0" smtClean="0"/>
              <a:t>алежна </a:t>
            </a:r>
            <a:r>
              <a:rPr lang="uk-UA" sz="2500" dirty="0"/>
              <a:t>перевірка;</a:t>
            </a:r>
          </a:p>
          <a:p>
            <a:pPr marL="0" indent="0">
              <a:buNone/>
            </a:pPr>
            <a:r>
              <a:rPr lang="uk-UA" sz="2500" dirty="0">
                <a:solidFill>
                  <a:srgbClr val="C00000"/>
                </a:solidFill>
              </a:rPr>
              <a:t>н</a:t>
            </a:r>
            <a:r>
              <a:rPr lang="uk-UA" sz="2500" dirty="0"/>
              <a:t>омінальний </a:t>
            </a:r>
            <a:r>
              <a:rPr lang="uk-UA" sz="2500" dirty="0" smtClean="0"/>
              <a:t>власник;  				                                	</a:t>
            </a:r>
            <a:r>
              <a:rPr lang="uk-UA" sz="2500" dirty="0" smtClean="0">
                <a:solidFill>
                  <a:srgbClr val="C00000"/>
                </a:solidFill>
              </a:rPr>
              <a:t>о</a:t>
            </a:r>
            <a:r>
              <a:rPr lang="uk-UA" sz="2500" dirty="0" smtClean="0"/>
              <a:t>фіційне </a:t>
            </a:r>
            <a:r>
              <a:rPr lang="uk-UA" sz="2500" dirty="0"/>
              <a:t>джерело; </a:t>
            </a:r>
            <a:endParaRPr lang="uk-UA" sz="2500" dirty="0" smtClean="0"/>
          </a:p>
          <a:p>
            <a:pPr marL="0" indent="0">
              <a:buNone/>
            </a:pPr>
            <a:r>
              <a:rPr lang="uk-UA" sz="2500" dirty="0" smtClean="0">
                <a:solidFill>
                  <a:srgbClr val="C00000"/>
                </a:solidFill>
              </a:rPr>
              <a:t>п</a:t>
            </a:r>
            <a:r>
              <a:rPr lang="uk-UA" sz="2500" dirty="0" smtClean="0"/>
              <a:t>осилені </a:t>
            </a:r>
            <a:r>
              <a:rPr lang="uk-UA" sz="2500" dirty="0"/>
              <a:t>заходи належної </a:t>
            </a:r>
            <a:r>
              <a:rPr lang="uk-UA" sz="2500" dirty="0" smtClean="0"/>
              <a:t>перевірки;	</a:t>
            </a:r>
            <a:r>
              <a:rPr lang="uk-UA" sz="2500" dirty="0" smtClean="0">
                <a:solidFill>
                  <a:srgbClr val="C00000"/>
                </a:solidFill>
              </a:rPr>
              <a:t>п</a:t>
            </a:r>
            <a:r>
              <a:rPr lang="uk-UA" sz="2500" dirty="0" smtClean="0"/>
              <a:t>ослуги </a:t>
            </a:r>
            <a:r>
              <a:rPr lang="uk-UA" sz="2500" dirty="0"/>
              <a:t>у сфері лотерей та/або азартних </a:t>
            </a:r>
            <a:r>
              <a:rPr lang="uk-UA" sz="2500" dirty="0" smtClean="0"/>
              <a:t>ігор</a:t>
            </a:r>
            <a:r>
              <a:rPr lang="uk-UA" sz="2500" dirty="0"/>
              <a:t>;</a:t>
            </a:r>
          </a:p>
          <a:p>
            <a:pPr marL="0" indent="0">
              <a:buNone/>
            </a:pPr>
            <a:r>
              <a:rPr lang="uk-UA" sz="2500" dirty="0">
                <a:solidFill>
                  <a:srgbClr val="C00000"/>
                </a:solidFill>
              </a:rPr>
              <a:t>р</a:t>
            </a:r>
            <a:r>
              <a:rPr lang="uk-UA" sz="2500" dirty="0"/>
              <a:t>изик-орієнтований підхід; </a:t>
            </a:r>
            <a:r>
              <a:rPr lang="uk-UA" sz="2500" dirty="0" smtClean="0"/>
              <a:t>		</a:t>
            </a:r>
            <a:r>
              <a:rPr lang="uk-UA" sz="2500" dirty="0" smtClean="0">
                <a:solidFill>
                  <a:srgbClr val="C00000"/>
                </a:solidFill>
              </a:rPr>
              <a:t>с</a:t>
            </a:r>
            <a:r>
              <a:rPr lang="uk-UA" sz="2500" dirty="0" smtClean="0"/>
              <a:t>прощені </a:t>
            </a:r>
            <a:r>
              <a:rPr lang="uk-UA" sz="2500" dirty="0"/>
              <a:t>заходи належної перевірки; </a:t>
            </a:r>
          </a:p>
          <a:p>
            <a:pPr marL="0" indent="0">
              <a:buNone/>
            </a:pPr>
            <a:r>
              <a:rPr lang="uk-UA" sz="2500" dirty="0">
                <a:solidFill>
                  <a:srgbClr val="C00000"/>
                </a:solidFill>
              </a:rPr>
              <a:t>с</a:t>
            </a:r>
            <a:r>
              <a:rPr lang="uk-UA" sz="2500" dirty="0"/>
              <a:t>труктура </a:t>
            </a:r>
            <a:r>
              <a:rPr lang="uk-UA" sz="2500" dirty="0" smtClean="0"/>
              <a:t>власності.				</a:t>
            </a:r>
            <a:r>
              <a:rPr lang="uk-UA" sz="4800" dirty="0" smtClean="0">
                <a:solidFill>
                  <a:srgbClr val="FF0000"/>
                </a:solidFill>
              </a:rPr>
              <a:t>Всього – 70 термінів 							</a:t>
            </a:r>
            <a:r>
              <a:rPr lang="uk-UA" sz="2000" dirty="0" smtClean="0">
                <a:solidFill>
                  <a:srgbClr val="FF0000"/>
                </a:solidFill>
              </a:rPr>
              <a:t>(+20 до Закону 1702)</a:t>
            </a:r>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1056353" y="36715"/>
            <a:ext cx="2095500" cy="1905000"/>
          </a:xfrm>
          <a:prstGeom prst="rect">
            <a:avLst/>
          </a:prstGeom>
        </p:spPr>
      </p:pic>
    </p:spTree>
    <p:extLst>
      <p:ext uri="{BB962C8B-B14F-4D97-AF65-F5344CB8AC3E}">
        <p14:creationId xmlns:p14="http://schemas.microsoft.com/office/powerpoint/2010/main" val="940822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3113" y="544514"/>
            <a:ext cx="8310562" cy="507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3" name="Содержимое 2"/>
          <p:cNvSpPr>
            <a:spLocks noGrp="1"/>
          </p:cNvSpPr>
          <p:nvPr>
            <p:ph idx="1"/>
          </p:nvPr>
        </p:nvSpPr>
        <p:spPr>
          <a:xfrm>
            <a:off x="88490" y="109728"/>
            <a:ext cx="12034684" cy="6595872"/>
          </a:xfrm>
        </p:spPr>
        <p:txBody>
          <a:bodyPr rtlCol="0">
            <a:noAutofit/>
          </a:bodyPr>
          <a:lstStyle/>
          <a:p>
            <a:pPr marL="85725" indent="7938" algn="just">
              <a:spcBef>
                <a:spcPts val="0"/>
              </a:spcBef>
              <a:buNone/>
              <a:tabLst>
                <a:tab pos="85725" algn="l"/>
              </a:tabLst>
              <a:defRPr/>
            </a:pPr>
            <a:r>
              <a:rPr lang="uk-UA" b="1" dirty="0">
                <a:solidFill>
                  <a:srgbClr val="FF0000"/>
                </a:solidFill>
                <a:latin typeface="Times New Roman" panose="02020603050405020304" pitchFamily="18" charset="0"/>
                <a:cs typeface="Times New Roman" pitchFamily="18" charset="0"/>
              </a:rPr>
              <a:t>Кінцевий </a:t>
            </a:r>
            <a:r>
              <a:rPr lang="uk-UA" b="1" dirty="0" err="1">
                <a:solidFill>
                  <a:srgbClr val="FF0000"/>
                </a:solidFill>
                <a:latin typeface="Times New Roman" pitchFamily="18" charset="0"/>
                <a:cs typeface="Times New Roman" pitchFamily="18" charset="0"/>
              </a:rPr>
              <a:t>бенефіціарний</a:t>
            </a:r>
            <a:r>
              <a:rPr lang="uk-UA" b="1" dirty="0">
                <a:solidFill>
                  <a:srgbClr val="FF0000"/>
                </a:solidFill>
                <a:latin typeface="Times New Roman" pitchFamily="18" charset="0"/>
                <a:cs typeface="Times New Roman" pitchFamily="18" charset="0"/>
              </a:rPr>
              <a:t> власник </a:t>
            </a:r>
            <a:r>
              <a:rPr lang="uk-UA" dirty="0">
                <a:latin typeface="Times New Roman" panose="02020603050405020304" pitchFamily="18" charset="0"/>
                <a:cs typeface="Times New Roman" panose="02020603050405020304" pitchFamily="18" charset="0"/>
              </a:rPr>
              <a:t> </a:t>
            </a:r>
            <a:r>
              <a:rPr lang="uk-UA" sz="1700" dirty="0">
                <a:latin typeface="Times New Roman" panose="02020603050405020304" pitchFamily="18" charset="0"/>
                <a:cs typeface="Times New Roman" panose="02020603050405020304" pitchFamily="18" charset="0"/>
              </a:rPr>
              <a:t>- будь-яка фізична особа, яка здійснює вирішальний вплив (контроль) на діяльність клієнта та/або фізичну особу, від імені якої проводиться фінансова операція.</a:t>
            </a:r>
          </a:p>
          <a:p>
            <a:pPr marL="0" indent="0" algn="just">
              <a:buNone/>
              <a:defRPr/>
            </a:pPr>
            <a:r>
              <a:rPr lang="uk-UA" sz="1700" dirty="0">
                <a:latin typeface="Times New Roman" panose="02020603050405020304" pitchFamily="18" charset="0"/>
                <a:cs typeface="Times New Roman" panose="02020603050405020304" pitchFamily="18" charset="0"/>
              </a:rPr>
              <a:t>	Кінцевим </a:t>
            </a:r>
            <a:r>
              <a:rPr lang="uk-UA" sz="1700" dirty="0" err="1">
                <a:latin typeface="Times New Roman" panose="02020603050405020304" pitchFamily="18" charset="0"/>
                <a:cs typeface="Times New Roman" panose="02020603050405020304" pitchFamily="18" charset="0"/>
              </a:rPr>
              <a:t>бенефіціарним</a:t>
            </a:r>
            <a:r>
              <a:rPr lang="uk-UA" sz="1700" dirty="0">
                <a:latin typeface="Times New Roman" panose="02020603050405020304" pitchFamily="18" charset="0"/>
                <a:cs typeface="Times New Roman" panose="02020603050405020304" pitchFamily="18" charset="0"/>
              </a:rPr>
              <a:t> власником є:</a:t>
            </a:r>
          </a:p>
          <a:p>
            <a:pPr algn="just">
              <a:defRPr/>
            </a:pPr>
            <a:r>
              <a:rPr lang="uk-UA" sz="1700" b="1" u="sng" dirty="0">
                <a:latin typeface="Times New Roman" panose="02020603050405020304" pitchFamily="18" charset="0"/>
                <a:cs typeface="Times New Roman" panose="02020603050405020304" pitchFamily="18" charset="0"/>
              </a:rPr>
              <a:t>для юридичних осіб </a:t>
            </a:r>
            <a:r>
              <a:rPr lang="uk-UA" sz="1700" dirty="0">
                <a:latin typeface="Times New Roman" panose="02020603050405020304" pitchFamily="18" charset="0"/>
                <a:cs typeface="Times New Roman" panose="02020603050405020304" pitchFamily="18" charset="0"/>
              </a:rPr>
              <a:t>- будь-яка фізична особа, яка здійснює вирішальний вплив на діяльність юридичної особи (в тому числі через ланцюг контролю/володіння);</a:t>
            </a:r>
          </a:p>
          <a:p>
            <a:pPr algn="just">
              <a:defRPr/>
            </a:pPr>
            <a:r>
              <a:rPr lang="uk-UA" sz="1700" b="1" u="sng" dirty="0">
                <a:latin typeface="Times New Roman" panose="02020603050405020304" pitchFamily="18" charset="0"/>
                <a:cs typeface="Times New Roman" panose="02020603050405020304" pitchFamily="18" charset="0"/>
              </a:rPr>
              <a:t>для трастів</a:t>
            </a:r>
            <a:r>
              <a:rPr lang="uk-UA" sz="1700" dirty="0">
                <a:latin typeface="Times New Roman" panose="02020603050405020304" pitchFamily="18" charset="0"/>
                <a:cs typeface="Times New Roman" panose="02020603050405020304" pitchFamily="18" charset="0"/>
              </a:rPr>
              <a:t>, утворених відповідно до законодавства країни їх утворення, - засновник, довірчий власник, захисник (за наявності), </a:t>
            </a:r>
            <a:r>
              <a:rPr lang="uk-UA" sz="1700" dirty="0" err="1">
                <a:latin typeface="Times New Roman" panose="02020603050405020304" pitchFamily="18" charset="0"/>
                <a:cs typeface="Times New Roman" panose="02020603050405020304" pitchFamily="18" charset="0"/>
              </a:rPr>
              <a:t>вигодоодержувач</a:t>
            </a:r>
            <a:r>
              <a:rPr lang="uk-UA" sz="1700" dirty="0">
                <a:latin typeface="Times New Roman" panose="02020603050405020304" pitchFamily="18" charset="0"/>
                <a:cs typeface="Times New Roman" panose="02020603050405020304" pitchFamily="18" charset="0"/>
              </a:rPr>
              <a:t> (</a:t>
            </a:r>
            <a:r>
              <a:rPr lang="uk-UA" sz="1700" dirty="0" err="1">
                <a:latin typeface="Times New Roman" panose="02020603050405020304" pitchFamily="18" charset="0"/>
                <a:cs typeface="Times New Roman" panose="02020603050405020304" pitchFamily="18" charset="0"/>
              </a:rPr>
              <a:t>вигодонабувач</a:t>
            </a:r>
            <a:r>
              <a:rPr lang="uk-UA" sz="1700" dirty="0">
                <a:latin typeface="Times New Roman" panose="02020603050405020304" pitchFamily="18" charset="0"/>
                <a:cs typeface="Times New Roman" panose="02020603050405020304" pitchFamily="18" charset="0"/>
              </a:rPr>
              <a:t>) або група </a:t>
            </a:r>
            <a:r>
              <a:rPr lang="uk-UA" sz="1700" dirty="0" err="1">
                <a:latin typeface="Times New Roman" panose="02020603050405020304" pitchFamily="18" charset="0"/>
                <a:cs typeface="Times New Roman" panose="02020603050405020304" pitchFamily="18" charset="0"/>
              </a:rPr>
              <a:t>вигодоодержувачів</a:t>
            </a:r>
            <a:r>
              <a:rPr lang="uk-UA" sz="1700" dirty="0">
                <a:latin typeface="Times New Roman" panose="02020603050405020304" pitchFamily="18" charset="0"/>
                <a:cs typeface="Times New Roman" panose="02020603050405020304" pitchFamily="18" charset="0"/>
              </a:rPr>
              <a:t> (</a:t>
            </a:r>
            <a:r>
              <a:rPr lang="uk-UA" sz="1700" dirty="0" err="1">
                <a:latin typeface="Times New Roman" panose="02020603050405020304" pitchFamily="18" charset="0"/>
                <a:cs typeface="Times New Roman" panose="02020603050405020304" pitchFamily="18" charset="0"/>
              </a:rPr>
              <a:t>вигодонабувачів</a:t>
            </a:r>
            <a:r>
              <a:rPr lang="uk-UA" sz="1700" dirty="0">
                <a:latin typeface="Times New Roman" panose="02020603050405020304" pitchFamily="18" charset="0"/>
                <a:cs typeface="Times New Roman" panose="02020603050405020304" pitchFamily="18" charset="0"/>
              </a:rPr>
              <a:t>), а також будь-яка інша фізична особа, яка здійснює вирішальний вплив на діяльність трасту (в тому числі через ланцюг контролю/володіння);</a:t>
            </a:r>
          </a:p>
          <a:p>
            <a:pPr algn="just">
              <a:defRPr/>
            </a:pPr>
            <a:r>
              <a:rPr lang="uk-UA" sz="1700" b="1" u="sng" dirty="0">
                <a:latin typeface="Times New Roman" panose="02020603050405020304" pitchFamily="18" charset="0"/>
                <a:cs typeface="Times New Roman" panose="02020603050405020304" pitchFamily="18" charset="0"/>
              </a:rPr>
              <a:t>для інших подібних правових утворень </a:t>
            </a:r>
            <a:r>
              <a:rPr lang="uk-UA" sz="1700" dirty="0">
                <a:latin typeface="Times New Roman" panose="02020603050405020304" pitchFamily="18" charset="0"/>
                <a:cs typeface="Times New Roman" panose="02020603050405020304" pitchFamily="18" charset="0"/>
              </a:rPr>
              <a:t>- особа, яка має статус, еквівалентний або аналогічний особам, зазначеним для трастів.</a:t>
            </a:r>
          </a:p>
          <a:p>
            <a:pPr marL="0" indent="0" algn="just">
              <a:buNone/>
              <a:defRPr/>
            </a:pPr>
            <a:r>
              <a:rPr lang="uk-UA" sz="1700" dirty="0">
                <a:latin typeface="Times New Roman" panose="02020603050405020304" pitchFamily="18" charset="0"/>
                <a:cs typeface="Times New Roman" panose="02020603050405020304" pitchFamily="18" charset="0"/>
              </a:rPr>
              <a:t>	Ознакою здійснення прямого вирішального впливу на діяльність є безпосереднє володіння фізичною особою часткою у розмірі </a:t>
            </a:r>
            <a:r>
              <a:rPr lang="uk-UA" sz="1700" b="1" dirty="0">
                <a:solidFill>
                  <a:srgbClr val="FF0000"/>
                </a:solidFill>
                <a:latin typeface="Times New Roman" panose="02020603050405020304" pitchFamily="18" charset="0"/>
                <a:cs typeface="Times New Roman" panose="02020603050405020304" pitchFamily="18" charset="0"/>
              </a:rPr>
              <a:t>не менше 25 відсотків</a:t>
            </a:r>
            <a:r>
              <a:rPr lang="uk-UA" sz="1700" b="1" dirty="0">
                <a:latin typeface="Times New Roman" panose="02020603050405020304" pitchFamily="18" charset="0"/>
                <a:cs typeface="Times New Roman" panose="02020603050405020304" pitchFamily="18" charset="0"/>
              </a:rPr>
              <a:t> </a:t>
            </a:r>
            <a:r>
              <a:rPr lang="uk-UA" sz="1700" dirty="0">
                <a:latin typeface="Times New Roman" panose="02020603050405020304" pitchFamily="18" charset="0"/>
                <a:cs typeface="Times New Roman" panose="02020603050405020304" pitchFamily="18" charset="0"/>
              </a:rPr>
              <a:t>статутного (складеного) капіталу або прав голосу юридичної особи.</a:t>
            </a:r>
          </a:p>
          <a:p>
            <a:pPr marL="0" indent="0" algn="just">
              <a:buNone/>
              <a:defRPr/>
            </a:pPr>
            <a:r>
              <a:rPr lang="uk-UA" sz="1700" dirty="0">
                <a:latin typeface="Times New Roman" panose="02020603050405020304" pitchFamily="18" charset="0"/>
                <a:cs typeface="Times New Roman" panose="02020603050405020304" pitchFamily="18" charset="0"/>
              </a:rPr>
              <a:t>	Ознаками здійснення непрямого вирішального впливу на діяльність є принаймні володіння фізичною особою часткою у розмірі не менше 25 відсотків статутного (складеного) капіталу або прав голосу юридичної особи через пов’язаних фізичних чи юридичних осіб, трасти або інші подібні правові утворення, чи здійснення вирішального впливу шляхом реалізації права контролю, володіння, користування або розпорядження всіма активами чи їх часткою, права отримання доходів від діяльності юридичної особи, трасту або іншого подібного правового утворення, права вирішального впливу на формування складу, результати голосування органів управління, а також вчинення правочинів, які дають можливість визначати основні умови господарської діяльності юридичної особи, або діяльності трасту або іншого подібного правового утворення, приймати обов’язкові до виконання рішення, що мають вирішальний вплив на діяльність юридичної особи, трасту або іншого подібного правового утворення, незалежно від формального володіння.</a:t>
            </a:r>
          </a:p>
          <a:p>
            <a:pPr marL="0" indent="0" algn="just">
              <a:buNone/>
              <a:defRPr/>
            </a:pPr>
            <a:r>
              <a:rPr lang="uk-UA" sz="1700" dirty="0">
                <a:latin typeface="Times New Roman" panose="02020603050405020304" pitchFamily="18" charset="0"/>
                <a:cs typeface="Times New Roman" panose="02020603050405020304" pitchFamily="18" charset="0"/>
              </a:rPr>
              <a:t>	При цьому кінцевим </a:t>
            </a:r>
            <a:r>
              <a:rPr lang="uk-UA" sz="1700" dirty="0" err="1">
                <a:latin typeface="Times New Roman" panose="02020603050405020304" pitchFamily="18" charset="0"/>
                <a:cs typeface="Times New Roman" panose="02020603050405020304" pitchFamily="18" charset="0"/>
              </a:rPr>
              <a:t>бенефіціарним</a:t>
            </a:r>
            <a:r>
              <a:rPr lang="uk-UA" sz="1700" dirty="0">
                <a:latin typeface="Times New Roman" panose="02020603050405020304" pitchFamily="18" charset="0"/>
                <a:cs typeface="Times New Roman" panose="02020603050405020304" pitchFamily="18" charset="0"/>
              </a:rPr>
              <a:t> власником не може бути особа, яка має формальне право на 25 чи більше відсотків статутного капіталу або прав голосу в юридичній особі, але є комерційним агентом, номінальним власником або номінальним утримувачем, або лише посередником щодо такого права;</a:t>
            </a:r>
          </a:p>
          <a:p>
            <a:pPr marL="85725" indent="342900" algn="just">
              <a:spcBef>
                <a:spcPts val="0"/>
              </a:spcBef>
              <a:buNone/>
              <a:tabLst>
                <a:tab pos="85725" algn="l"/>
              </a:tabLst>
              <a:defRPr/>
            </a:pPr>
            <a:r>
              <a:rPr lang="uk-UA" sz="1700" dirty="0" smtClean="0">
                <a:latin typeface="Times New Roman" panose="02020603050405020304" pitchFamily="18" charset="0"/>
                <a:cs typeface="Times New Roman" panose="02020603050405020304" pitchFamily="18" charset="0"/>
              </a:rPr>
              <a:t>				</a:t>
            </a:r>
            <a:endParaRPr lang="uk-UA" sz="1700" dirty="0">
              <a:latin typeface="Times New Roman" pitchFamily="18" charset="0"/>
              <a:cs typeface="Times New Roman" pitchFamily="18" charset="0"/>
            </a:endParaRPr>
          </a:p>
        </p:txBody>
      </p:sp>
    </p:spTree>
    <p:extLst>
      <p:ext uri="{BB962C8B-B14F-4D97-AF65-F5344CB8AC3E}">
        <p14:creationId xmlns:p14="http://schemas.microsoft.com/office/powerpoint/2010/main" val="3478039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13239" y="127819"/>
            <a:ext cx="8052619" cy="1759976"/>
          </a:xfrm>
        </p:spPr>
        <p:txBody>
          <a:bodyPr>
            <a:noAutofit/>
          </a:bodyPr>
          <a:lstStyle/>
          <a:p>
            <a:pPr algn="ctr"/>
            <a:r>
              <a:rPr lang="uk-UA" b="1" dirty="0">
                <a:solidFill>
                  <a:srgbClr val="0070C0"/>
                </a:solidFill>
              </a:rPr>
              <a:t>Запобігання та протидія ґрунтується на </a:t>
            </a:r>
            <a:r>
              <a:rPr lang="uk-UA" b="1" u="sng" dirty="0" smtClean="0">
                <a:solidFill>
                  <a:srgbClr val="0070C0"/>
                </a:solidFill>
              </a:rPr>
              <a:t>принципах</a:t>
            </a:r>
            <a:r>
              <a:rPr lang="uk-UA" b="1" dirty="0" smtClean="0">
                <a:solidFill>
                  <a:srgbClr val="0070C0"/>
                </a:solidFill>
              </a:rPr>
              <a:t> </a:t>
            </a:r>
            <a:br>
              <a:rPr lang="uk-UA" b="1" dirty="0" smtClean="0">
                <a:solidFill>
                  <a:srgbClr val="0070C0"/>
                </a:solidFill>
              </a:rPr>
            </a:br>
            <a:r>
              <a:rPr lang="uk-UA" b="1" dirty="0" smtClean="0">
                <a:solidFill>
                  <a:srgbClr val="0070C0"/>
                </a:solidFill>
              </a:rPr>
              <a:t>(стаття </a:t>
            </a:r>
            <a:r>
              <a:rPr lang="uk-UA" b="1" dirty="0" smtClean="0">
                <a:solidFill>
                  <a:srgbClr val="FF0000"/>
                </a:solidFill>
              </a:rPr>
              <a:t>3 </a:t>
            </a:r>
            <a:r>
              <a:rPr lang="uk-UA" b="1" dirty="0" smtClean="0">
                <a:solidFill>
                  <a:schemeClr val="accent1">
                    <a:lumMod val="75000"/>
                  </a:schemeClr>
                </a:solidFill>
              </a:rPr>
              <a:t>Закону</a:t>
            </a:r>
            <a:r>
              <a:rPr lang="uk-UA" b="1" dirty="0" smtClean="0">
                <a:solidFill>
                  <a:srgbClr val="0070C0"/>
                </a:solidFill>
              </a:rPr>
              <a:t>):</a:t>
            </a:r>
            <a:endParaRPr lang="uk-UA" b="1" dirty="0">
              <a:solidFill>
                <a:srgbClr val="0070C0"/>
              </a:solidFill>
            </a:endParaRPr>
          </a:p>
        </p:txBody>
      </p:sp>
      <p:sp>
        <p:nvSpPr>
          <p:cNvPr id="3" name="Місце для вмісту 2"/>
          <p:cNvSpPr>
            <a:spLocks noGrp="1"/>
          </p:cNvSpPr>
          <p:nvPr>
            <p:ph idx="1"/>
          </p:nvPr>
        </p:nvSpPr>
        <p:spPr>
          <a:xfrm>
            <a:off x="216310" y="2005781"/>
            <a:ext cx="11749548" cy="4709650"/>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2500" lnSpcReduction="20000"/>
          </a:bodyPr>
          <a:lstStyle/>
          <a:p>
            <a:r>
              <a:rPr lang="uk-UA" dirty="0"/>
              <a:t>пріоритетності захисту законних інтересів громадян, суспільства і держави </a:t>
            </a:r>
            <a:endParaRPr lang="uk-UA" dirty="0" smtClean="0"/>
          </a:p>
          <a:p>
            <a:r>
              <a:rPr lang="uk-UA" dirty="0"/>
              <a:t>пріоритетності заходів запобігання над заходами протидії під час проведення фінансового </a:t>
            </a:r>
            <a:r>
              <a:rPr lang="uk-UA" dirty="0" smtClean="0"/>
              <a:t>моніторингу</a:t>
            </a:r>
          </a:p>
          <a:p>
            <a:r>
              <a:rPr lang="uk-UA" dirty="0"/>
              <a:t>застосування ризик-орієнтованого підходу під час проведення фінансового </a:t>
            </a:r>
            <a:r>
              <a:rPr lang="uk-UA" dirty="0" smtClean="0"/>
              <a:t>моніторингу</a:t>
            </a:r>
          </a:p>
          <a:p>
            <a:r>
              <a:rPr lang="uk-UA" dirty="0"/>
              <a:t>координованості взаємодії учасників національної системи запобігання та </a:t>
            </a:r>
            <a:r>
              <a:rPr lang="uk-UA" dirty="0" smtClean="0"/>
              <a:t>протидії</a:t>
            </a:r>
          </a:p>
          <a:p>
            <a:r>
              <a:rPr lang="uk-UA" dirty="0"/>
              <a:t>невідворотності покарання та переконливості і пропорційності заходів впливу (санкцій) за порушення законодавства у сфері </a:t>
            </a:r>
            <a:r>
              <a:rPr lang="uk-UA" dirty="0" smtClean="0"/>
              <a:t>ПВК/ФТ</a:t>
            </a:r>
          </a:p>
          <a:p>
            <a:r>
              <a:rPr lang="uk-UA" dirty="0"/>
              <a:t>збереження, захисту інформації та повноти, актуальності і своєчасності інформаційного </a:t>
            </a:r>
            <a:r>
              <a:rPr lang="uk-UA" dirty="0" smtClean="0"/>
              <a:t>обміну</a:t>
            </a:r>
          </a:p>
          <a:p>
            <a:r>
              <a:rPr lang="uk-UA" dirty="0"/>
              <a:t>співробітництва та взаємодії у </a:t>
            </a:r>
            <a:r>
              <a:rPr lang="uk-UA" dirty="0" smtClean="0"/>
              <a:t>сфері ПВК/ФТ </a:t>
            </a:r>
            <a:r>
              <a:rPr lang="uk-UA" dirty="0"/>
              <a:t>з іноземними державами, їх відповідними органами, міжнародними, міжурядовими організаціями</a:t>
            </a:r>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216310" y="117987"/>
            <a:ext cx="3726425" cy="1769808"/>
          </a:xfrm>
          <a:prstGeom prst="rect">
            <a:avLst/>
          </a:prstGeom>
        </p:spPr>
      </p:pic>
    </p:spTree>
    <p:extLst>
      <p:ext uri="{BB962C8B-B14F-4D97-AF65-F5344CB8AC3E}">
        <p14:creationId xmlns:p14="http://schemas.microsoft.com/office/powerpoint/2010/main" val="19063743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806" y="78658"/>
            <a:ext cx="9094839" cy="953730"/>
          </a:xfrm>
        </p:spPr>
        <p:txBody>
          <a:bodyPr>
            <a:normAutofit fontScale="90000"/>
          </a:bodyPr>
          <a:lstStyle/>
          <a:p>
            <a:pPr algn="ctr"/>
            <a:r>
              <a:rPr lang="uk-UA" sz="4800" b="1" dirty="0" smtClean="0">
                <a:solidFill>
                  <a:srgbClr val="FF0000"/>
                </a:solidFill>
              </a:rPr>
              <a:t>Система та суб'єкти (ст. 6 Закону 361) </a:t>
            </a:r>
            <a:endParaRPr lang="uk-UA" sz="4800" b="1" dirty="0">
              <a:solidFill>
                <a:srgbClr val="FF0000"/>
              </a:solidFill>
            </a:endParaRPr>
          </a:p>
        </p:txBody>
      </p:sp>
      <p:sp>
        <p:nvSpPr>
          <p:cNvPr id="3" name="Місце для вмісту 2"/>
          <p:cNvSpPr>
            <a:spLocks noGrp="1"/>
          </p:cNvSpPr>
          <p:nvPr>
            <p:ph idx="1"/>
          </p:nvPr>
        </p:nvSpPr>
        <p:spPr>
          <a:xfrm>
            <a:off x="245805" y="1032388"/>
            <a:ext cx="11769213" cy="5614218"/>
          </a:xfrm>
          <a:solidFill>
            <a:schemeClr val="accent4">
              <a:lumMod val="40000"/>
              <a:lumOff val="60000"/>
            </a:schemeClr>
          </a:solidFill>
        </p:spPr>
        <p:txBody>
          <a:bodyPr/>
          <a:lstStyle/>
          <a:p>
            <a:pPr marL="0" indent="0">
              <a:buNone/>
            </a:pPr>
            <a:r>
              <a:rPr lang="uk-UA" dirty="0" smtClean="0"/>
              <a:t>			</a:t>
            </a:r>
            <a:r>
              <a:rPr lang="uk-UA" u="sng" dirty="0" smtClean="0"/>
              <a:t>Зменшення кількості СДФМ:</a:t>
            </a:r>
          </a:p>
          <a:p>
            <a:pPr marL="0" indent="0">
              <a:buNone/>
            </a:pPr>
            <a:r>
              <a:rPr lang="uk-UA" dirty="0" smtClean="0"/>
              <a:t>	</a:t>
            </a:r>
            <a:r>
              <a:rPr lang="uk-UA" dirty="0" smtClean="0">
                <a:solidFill>
                  <a:srgbClr val="FF0000"/>
                </a:solidFill>
              </a:rPr>
              <a:t>Закон 1702</a:t>
            </a:r>
            <a:r>
              <a:rPr lang="uk-UA" dirty="0" smtClean="0"/>
              <a:t>						</a:t>
            </a:r>
            <a:r>
              <a:rPr lang="uk-UA" dirty="0" smtClean="0">
                <a:solidFill>
                  <a:srgbClr val="FF0000"/>
                </a:solidFill>
              </a:rPr>
              <a:t>Закон 361</a:t>
            </a:r>
          </a:p>
          <a:p>
            <a:r>
              <a:rPr lang="uk-UA" dirty="0" smtClean="0"/>
              <a:t>МФ							МФ</a:t>
            </a:r>
          </a:p>
          <a:p>
            <a:r>
              <a:rPr lang="uk-UA" dirty="0" smtClean="0"/>
              <a:t>НБУ							НБУ</a:t>
            </a:r>
          </a:p>
          <a:p>
            <a:r>
              <a:rPr lang="uk-UA" dirty="0" smtClean="0"/>
              <a:t>Мінюст						Мінюст</a:t>
            </a:r>
          </a:p>
          <a:p>
            <a:r>
              <a:rPr lang="uk-UA" dirty="0" smtClean="0"/>
              <a:t>НКЦПФР						НКЦПФР</a:t>
            </a:r>
          </a:p>
          <a:p>
            <a:r>
              <a:rPr lang="uk-UA" dirty="0" err="1" smtClean="0"/>
              <a:t>Держфінмоінторинг</a:t>
            </a:r>
            <a:r>
              <a:rPr lang="uk-UA" dirty="0" smtClean="0"/>
              <a:t>				</a:t>
            </a:r>
            <a:r>
              <a:rPr lang="uk-UA" dirty="0" err="1" smtClean="0"/>
              <a:t>Дерфінмоінторинг</a:t>
            </a:r>
            <a:endParaRPr lang="uk-UA" dirty="0" smtClean="0"/>
          </a:p>
          <a:p>
            <a:r>
              <a:rPr lang="uk-UA" dirty="0" err="1" smtClean="0"/>
              <a:t>Нацкомфінпослуг</a:t>
            </a:r>
            <a:r>
              <a:rPr lang="uk-UA" dirty="0" smtClean="0"/>
              <a:t>				</a:t>
            </a:r>
            <a:r>
              <a:rPr lang="uk-UA" dirty="0" err="1" smtClean="0">
                <a:solidFill>
                  <a:srgbClr val="FF0000"/>
                </a:solidFill>
              </a:rPr>
              <a:t>Нацкомфінпослуг</a:t>
            </a:r>
            <a:r>
              <a:rPr lang="uk-UA" dirty="0" smtClean="0">
                <a:solidFill>
                  <a:srgbClr val="FF0000"/>
                </a:solidFill>
              </a:rPr>
              <a:t> (до 01.07.2020)</a:t>
            </a:r>
          </a:p>
          <a:p>
            <a:r>
              <a:rPr lang="uk-UA" dirty="0" err="1" smtClean="0"/>
              <a:t>Мінінфраструктури</a:t>
            </a:r>
            <a:r>
              <a:rPr lang="uk-UA" dirty="0" smtClean="0"/>
              <a:t>				-----------</a:t>
            </a:r>
          </a:p>
          <a:p>
            <a:r>
              <a:rPr lang="uk-UA" dirty="0" smtClean="0"/>
              <a:t> </a:t>
            </a:r>
            <a:r>
              <a:rPr lang="uk-UA" dirty="0" err="1" smtClean="0"/>
              <a:t>Мінекономрозвитку</a:t>
            </a:r>
            <a:r>
              <a:rPr lang="uk-UA" dirty="0" smtClean="0"/>
              <a:t>				-----------</a:t>
            </a:r>
            <a:endParaRPr lang="uk-UA" dirty="0"/>
          </a:p>
          <a:p>
            <a:r>
              <a:rPr lang="uk-UA" dirty="0" smtClean="0"/>
              <a:t> ------------                                                           </a:t>
            </a:r>
            <a:r>
              <a:rPr lang="uk-UA" dirty="0" err="1" smtClean="0"/>
              <a:t>Мінцифри</a:t>
            </a:r>
            <a:endParaRPr lang="uk-UA" dirty="0" smtClean="0"/>
          </a:p>
          <a:p>
            <a:endParaRPr lang="uk-UA" dirty="0" smtClean="0"/>
          </a:p>
          <a:p>
            <a:endParaRPr lang="uk-UA" dirty="0"/>
          </a:p>
        </p:txBody>
      </p:sp>
      <p:pic>
        <p:nvPicPr>
          <p:cNvPr id="5" name="Рисунок 4"/>
          <p:cNvPicPr>
            <a:picLocks noChangeAspect="1"/>
          </p:cNvPicPr>
          <p:nvPr/>
        </p:nvPicPr>
        <p:blipFill>
          <a:blip r:embed="rId3"/>
          <a:stretch>
            <a:fillRect/>
          </a:stretch>
        </p:blipFill>
        <p:spPr>
          <a:xfrm>
            <a:off x="9340645" y="165616"/>
            <a:ext cx="2674373" cy="2502615"/>
          </a:xfrm>
          <a:prstGeom prst="rect">
            <a:avLst/>
          </a:prstGeom>
          <a:solidFill>
            <a:schemeClr val="accent4">
              <a:lumMod val="20000"/>
              <a:lumOff val="80000"/>
            </a:schemeClr>
          </a:solidFill>
        </p:spPr>
      </p:pic>
      <p:sp>
        <p:nvSpPr>
          <p:cNvPr id="8" name="Стрілка вправо 7"/>
          <p:cNvSpPr/>
          <p:nvPr/>
        </p:nvSpPr>
        <p:spPr>
          <a:xfrm>
            <a:off x="4058313" y="2172929"/>
            <a:ext cx="978408" cy="2261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Стрілка вправо 8"/>
          <p:cNvSpPr/>
          <p:nvPr/>
        </p:nvSpPr>
        <p:spPr>
          <a:xfrm>
            <a:off x="4058313" y="2668231"/>
            <a:ext cx="978408" cy="2261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Стрілка вправо 9"/>
          <p:cNvSpPr/>
          <p:nvPr/>
        </p:nvSpPr>
        <p:spPr>
          <a:xfrm>
            <a:off x="4058313" y="3129120"/>
            <a:ext cx="978408" cy="2261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1" name="Стрілка вправо 10"/>
          <p:cNvSpPr/>
          <p:nvPr/>
        </p:nvSpPr>
        <p:spPr>
          <a:xfrm>
            <a:off x="4058313" y="3700619"/>
            <a:ext cx="978408" cy="2261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2" name="Стрілка вправо 11"/>
          <p:cNvSpPr/>
          <p:nvPr/>
        </p:nvSpPr>
        <p:spPr>
          <a:xfrm>
            <a:off x="4058313" y="4226645"/>
            <a:ext cx="978408" cy="2261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3" name="Стрілка вправо 12"/>
          <p:cNvSpPr/>
          <p:nvPr/>
        </p:nvSpPr>
        <p:spPr>
          <a:xfrm>
            <a:off x="4058313" y="4697368"/>
            <a:ext cx="978408" cy="2261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38352237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60326" y="365125"/>
            <a:ext cx="6431673" cy="1267029"/>
          </a:xfrm>
        </p:spPr>
        <p:txBody>
          <a:bodyPr>
            <a:normAutofit/>
          </a:bodyPr>
          <a:lstStyle/>
          <a:p>
            <a:pPr algn="ctr"/>
            <a:r>
              <a:rPr lang="uk-UA" b="1" u="sng" dirty="0">
                <a:solidFill>
                  <a:schemeClr val="accent5"/>
                </a:solidFill>
              </a:rPr>
              <a:t>Визначено нових </a:t>
            </a:r>
            <a:r>
              <a:rPr lang="uk-UA" b="1" u="sng" dirty="0" smtClean="0">
                <a:solidFill>
                  <a:schemeClr val="accent5"/>
                </a:solidFill>
              </a:rPr>
              <a:t>СПФМ:</a:t>
            </a:r>
            <a:endParaRPr lang="uk-UA"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176981" y="1769806"/>
            <a:ext cx="11847871" cy="4984955"/>
          </a:xfrm>
        </p:spPr>
        <p:txBody>
          <a:bodyPr>
            <a:normAutofit fontScale="92500" lnSpcReduction="10000"/>
          </a:bodyPr>
          <a:lstStyle/>
          <a:p>
            <a:pPr marL="0" indent="0">
              <a:buNone/>
            </a:pPr>
            <a:r>
              <a:rPr lang="uk-UA" b="1" u="sng" dirty="0" smtClean="0">
                <a:solidFill>
                  <a:srgbClr val="002060"/>
                </a:solidFill>
              </a:rPr>
              <a:t>Діючі СПФМ</a:t>
            </a:r>
            <a:r>
              <a:rPr lang="uk-UA" b="1" u="sng" dirty="0" smtClean="0"/>
              <a:t>:</a:t>
            </a:r>
          </a:p>
          <a:p>
            <a:pPr marL="0" indent="0">
              <a:buNone/>
            </a:pPr>
            <a:r>
              <a:rPr lang="uk-UA" dirty="0" smtClean="0"/>
              <a:t>банки</a:t>
            </a:r>
            <a:r>
              <a:rPr lang="uk-UA" dirty="0"/>
              <a:t>, </a:t>
            </a:r>
            <a:r>
              <a:rPr lang="uk-UA" dirty="0" smtClean="0"/>
              <a:t>страховики, </a:t>
            </a:r>
            <a:r>
              <a:rPr lang="uk-UA" dirty="0"/>
              <a:t>кредитні спілки, ломбарди, </a:t>
            </a:r>
            <a:r>
              <a:rPr lang="uk-UA" dirty="0" smtClean="0"/>
              <a:t>інші </a:t>
            </a:r>
            <a:r>
              <a:rPr lang="uk-UA" dirty="0"/>
              <a:t>фінансові </a:t>
            </a:r>
            <a:r>
              <a:rPr lang="uk-UA" dirty="0" smtClean="0"/>
              <a:t>установи, </a:t>
            </a:r>
            <a:r>
              <a:rPr lang="uk-UA" dirty="0"/>
              <a:t>платіжні </a:t>
            </a:r>
            <a:r>
              <a:rPr lang="uk-UA" dirty="0" smtClean="0"/>
              <a:t>організації, </a:t>
            </a:r>
            <a:r>
              <a:rPr lang="uk-UA" dirty="0"/>
              <a:t>товарні та інші </a:t>
            </a:r>
            <a:r>
              <a:rPr lang="uk-UA" dirty="0" smtClean="0"/>
              <a:t>біржі, професійні </a:t>
            </a:r>
            <a:r>
              <a:rPr lang="uk-UA" dirty="0"/>
              <a:t>учасники фондового ринку (ринку цінних </a:t>
            </a:r>
            <a:r>
              <a:rPr lang="uk-UA" dirty="0" smtClean="0"/>
              <a:t>паперів), оператори </a:t>
            </a:r>
            <a:r>
              <a:rPr lang="uk-UA" dirty="0"/>
              <a:t>поштового </a:t>
            </a:r>
            <a:r>
              <a:rPr lang="uk-UA" dirty="0" smtClean="0"/>
              <a:t>зв’язку;   </a:t>
            </a:r>
            <a:r>
              <a:rPr lang="uk-UA" dirty="0"/>
              <a:t>аудитори</a:t>
            </a:r>
            <a:r>
              <a:rPr lang="uk-UA" dirty="0" smtClean="0"/>
              <a:t>, бухгалтери, </a:t>
            </a:r>
            <a:r>
              <a:rPr lang="uk-UA" dirty="0"/>
              <a:t>адвокати, адвокатські бюро та/або </a:t>
            </a:r>
            <a:r>
              <a:rPr lang="uk-UA" dirty="0" smtClean="0"/>
              <a:t>об’єднання, нотаріуси, ріелтори, торгівці за </a:t>
            </a:r>
            <a:r>
              <a:rPr lang="uk-UA" dirty="0"/>
              <a:t>готівку дорогоцінними металами і дорогоцінним </a:t>
            </a:r>
            <a:r>
              <a:rPr lang="uk-UA" dirty="0" smtClean="0"/>
              <a:t>камінням, </a:t>
            </a:r>
            <a:r>
              <a:rPr lang="uk-UA" dirty="0"/>
              <a:t>суб’єкти господарювання, що надають послуги у сфері лотерей та/або азартних </a:t>
            </a:r>
            <a:r>
              <a:rPr lang="uk-UA" dirty="0" smtClean="0"/>
              <a:t>ігор</a:t>
            </a:r>
            <a:endParaRPr lang="uk-UA" dirty="0"/>
          </a:p>
          <a:p>
            <a:pPr marL="0" indent="0">
              <a:buNone/>
            </a:pPr>
            <a:r>
              <a:rPr lang="uk-UA" b="1" u="sng" dirty="0" smtClean="0">
                <a:solidFill>
                  <a:srgbClr val="002060"/>
                </a:solidFill>
              </a:rPr>
              <a:t>Нові СПФМ</a:t>
            </a:r>
            <a:r>
              <a:rPr lang="uk-UA" b="1" u="sng" dirty="0" smtClean="0"/>
              <a:t>:</a:t>
            </a:r>
          </a:p>
          <a:p>
            <a:pPr algn="just"/>
            <a:r>
              <a:rPr lang="uk-UA" dirty="0" smtClean="0">
                <a:solidFill>
                  <a:srgbClr val="C00000"/>
                </a:solidFill>
              </a:rPr>
              <a:t>суб’єкти господарювання, що надають інформаційно-консультаційні послуги з питань оподаткування;</a:t>
            </a:r>
          </a:p>
          <a:p>
            <a:pPr algn="just"/>
            <a:r>
              <a:rPr lang="uk-UA" dirty="0" smtClean="0">
                <a:solidFill>
                  <a:srgbClr val="C00000"/>
                </a:solidFill>
              </a:rPr>
              <a:t>особи, які надають послуги щодо створення, забезпечення діяльності або управління юридичними особами;</a:t>
            </a:r>
          </a:p>
          <a:p>
            <a:pPr algn="just"/>
            <a:r>
              <a:rPr lang="uk-UA" dirty="0">
                <a:solidFill>
                  <a:srgbClr val="C00000"/>
                </a:solidFill>
              </a:rPr>
              <a:t>п</a:t>
            </a:r>
            <a:r>
              <a:rPr lang="uk-UA" dirty="0" smtClean="0">
                <a:solidFill>
                  <a:srgbClr val="C00000"/>
                </a:solidFill>
              </a:rPr>
              <a:t>остачальники послуг, пов'язаних з обігом віртуальних активів.</a:t>
            </a:r>
          </a:p>
          <a:p>
            <a:pPr marL="0" indent="0">
              <a:buNone/>
            </a:pPr>
            <a:endParaRPr lang="uk-UA" dirty="0" smtClean="0"/>
          </a:p>
        </p:txBody>
      </p:sp>
      <p:pic>
        <p:nvPicPr>
          <p:cNvPr id="4" name="Рисунок 3"/>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2684501" y="85048"/>
            <a:ext cx="3075826" cy="2105185"/>
          </a:xfrm>
          <a:prstGeom prst="rect">
            <a:avLst/>
          </a:prstGeom>
        </p:spPr>
      </p:pic>
    </p:spTree>
    <p:extLst>
      <p:ext uri="{BB962C8B-B14F-4D97-AF65-F5344CB8AC3E}">
        <p14:creationId xmlns:p14="http://schemas.microsoft.com/office/powerpoint/2010/main" val="2613810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2619" y="365126"/>
            <a:ext cx="7522661" cy="840220"/>
          </a:xfrm>
        </p:spPr>
        <p:txBody>
          <a:bodyPr>
            <a:normAutofit/>
          </a:bodyPr>
          <a:lstStyle/>
          <a:p>
            <a:pPr algn="ctr"/>
            <a:r>
              <a:rPr lang="uk-UA" sz="4000" b="1" dirty="0" smtClean="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Оцінка ризиків </a:t>
            </a:r>
            <a:endParaRPr lang="uk-UA" sz="4000" b="1"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275303" y="1602658"/>
            <a:ext cx="11710220" cy="5171767"/>
          </a:xfrm>
          <a:solidFill>
            <a:schemeClr val="accent4">
              <a:lumMod val="20000"/>
              <a:lumOff val="80000"/>
            </a:schemeClr>
          </a:solidFill>
        </p:spPr>
        <p:txBody>
          <a:bodyPr>
            <a:normAutofit/>
          </a:bodyPr>
          <a:lstStyle/>
          <a:p>
            <a:pPr marL="0" indent="0">
              <a:buNone/>
            </a:pPr>
            <a:r>
              <a:rPr lang="uk-UA" b="1" u="sng" dirty="0" smtClean="0">
                <a:solidFill>
                  <a:srgbClr val="C00000"/>
                </a:solidFill>
              </a:rPr>
              <a:t>Встановлено обов'язок СПФМ:</a:t>
            </a:r>
          </a:p>
          <a:p>
            <a:r>
              <a:rPr lang="uk-UA" dirty="0" smtClean="0">
                <a:solidFill>
                  <a:srgbClr val="FF0000"/>
                </a:solidFill>
              </a:rPr>
              <a:t>забезпечувати</a:t>
            </a:r>
            <a:r>
              <a:rPr lang="uk-UA" dirty="0" smtClean="0"/>
              <a:t> функціонування належної системи управління ризиками, </a:t>
            </a:r>
          </a:p>
          <a:p>
            <a:r>
              <a:rPr lang="uk-UA" dirty="0" smtClean="0">
                <a:solidFill>
                  <a:srgbClr val="FF0000"/>
                </a:solidFill>
              </a:rPr>
              <a:t>застосовувати</a:t>
            </a:r>
            <a:r>
              <a:rPr lang="uk-UA" dirty="0" smtClean="0"/>
              <a:t> у своїй діяльності ризик-орієнтовний підхід та вжиття належних та ефективних заходів з метою мінімізації ризиків;</a:t>
            </a:r>
          </a:p>
          <a:p>
            <a:r>
              <a:rPr lang="uk-UA" dirty="0" smtClean="0">
                <a:solidFill>
                  <a:srgbClr val="FF0000"/>
                </a:solidFill>
              </a:rPr>
              <a:t>здійснювати</a:t>
            </a:r>
            <a:r>
              <a:rPr lang="uk-UA" dirty="0" smtClean="0"/>
              <a:t> оцінку/переоцінку ризиків, </a:t>
            </a:r>
          </a:p>
          <a:p>
            <a:r>
              <a:rPr lang="uk-UA" dirty="0" smtClean="0">
                <a:solidFill>
                  <a:srgbClr val="FF0000"/>
                </a:solidFill>
              </a:rPr>
              <a:t>підтримувати</a:t>
            </a:r>
            <a:r>
              <a:rPr lang="uk-UA" dirty="0" smtClean="0"/>
              <a:t> в актуальному стані інформацію щодо оцінки ризиків, притаманних його діяльності (ризик-профіль суб’єкта первинного фінансового моніторингу), та ризику своїх клієнтів,</a:t>
            </a:r>
          </a:p>
          <a:p>
            <a:r>
              <a:rPr lang="uk-UA" dirty="0" smtClean="0"/>
              <a:t>при визначенні критеріїв ризиків </a:t>
            </a:r>
            <a:r>
              <a:rPr lang="uk-UA" dirty="0" smtClean="0">
                <a:solidFill>
                  <a:srgbClr val="FF0000"/>
                </a:solidFill>
              </a:rPr>
              <a:t>враховувати </a:t>
            </a:r>
            <a:r>
              <a:rPr lang="uk-UA" dirty="0" smtClean="0"/>
              <a:t>типологічні дослідження у сфері ПВК/ФТ, результати Національної оцінки ризиків, рекомендації СДФМ.</a:t>
            </a:r>
          </a:p>
        </p:txBody>
      </p:sp>
      <p:pic>
        <p:nvPicPr>
          <p:cNvPr id="5" name="Рисунок 4"/>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8276303" y="108154"/>
            <a:ext cx="3077497" cy="2035278"/>
          </a:xfrm>
          <a:prstGeom prst="rect">
            <a:avLst/>
          </a:prstGeom>
        </p:spPr>
      </p:pic>
    </p:spTree>
    <p:extLst>
      <p:ext uri="{BB962C8B-B14F-4D97-AF65-F5344CB8AC3E}">
        <p14:creationId xmlns:p14="http://schemas.microsoft.com/office/powerpoint/2010/main" val="39590785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1445" y="365125"/>
            <a:ext cx="9090611" cy="707217"/>
          </a:xfrm>
        </p:spPr>
        <p:txBody>
          <a:bodyPr>
            <a:normAutofit/>
          </a:bodyPr>
          <a:lstStyle/>
          <a:p>
            <a:pPr algn="ctr"/>
            <a:r>
              <a:rPr lang="uk-UA" sz="4000" b="1" dirty="0" smtClean="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Оцінка ризиків </a:t>
            </a:r>
            <a:endParaRPr lang="uk-UA" sz="4000" b="1"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304801" y="1227232"/>
            <a:ext cx="11621728" cy="5311219"/>
          </a:xfrm>
        </p:spPr>
        <p:txBody>
          <a:bodyPr>
            <a:normAutofit/>
          </a:bodyPr>
          <a:lstStyle/>
          <a:p>
            <a:pPr marL="0" indent="0">
              <a:buNone/>
            </a:pPr>
            <a:r>
              <a:rPr lang="uk-UA" sz="3200" b="1" dirty="0">
                <a:solidFill>
                  <a:srgbClr val="FF0000"/>
                </a:solidFill>
              </a:rPr>
              <a:t>	</a:t>
            </a:r>
            <a:r>
              <a:rPr lang="uk-UA" sz="3200" b="1" u="sng" dirty="0" smtClean="0">
                <a:solidFill>
                  <a:srgbClr val="FF0000"/>
                </a:solidFill>
              </a:rPr>
              <a:t>Розширено перелік клієнтів з високим ризиком  </a:t>
            </a:r>
          </a:p>
          <a:p>
            <a:pPr marL="0" indent="0">
              <a:buNone/>
            </a:pPr>
            <a:r>
              <a:rPr lang="uk-UA" sz="3200" b="1" u="sng" dirty="0" smtClean="0"/>
              <a:t>за рахунок:</a:t>
            </a:r>
          </a:p>
          <a:p>
            <a:pPr marL="2506663"/>
            <a:r>
              <a:rPr lang="uk-UA" sz="3200" dirty="0" smtClean="0"/>
              <a:t>клієнтів</a:t>
            </a:r>
            <a:r>
              <a:rPr lang="uk-UA" sz="3200" dirty="0"/>
              <a:t>, стосовно яких </a:t>
            </a:r>
            <a:r>
              <a:rPr lang="uk-UA" sz="3200" dirty="0" smtClean="0"/>
              <a:t>застосовані </a:t>
            </a:r>
            <a:r>
              <a:rPr lang="uk-UA" sz="3200" dirty="0"/>
              <a:t>спеціальні економічні та інші обмежувальні заходи (</a:t>
            </a:r>
            <a:r>
              <a:rPr lang="uk-UA" sz="3200" b="1" dirty="0">
                <a:solidFill>
                  <a:srgbClr val="FF0000"/>
                </a:solidFill>
              </a:rPr>
              <a:t>санкції</a:t>
            </a:r>
            <a:r>
              <a:rPr lang="uk-UA" sz="3200" dirty="0"/>
              <a:t>) відповідно до статті 5 Закону України «Про санкції</a:t>
            </a:r>
            <a:r>
              <a:rPr lang="uk-UA" sz="3200" dirty="0" smtClean="0"/>
              <a:t>»;</a:t>
            </a:r>
          </a:p>
          <a:p>
            <a:pPr marL="2506663"/>
            <a:r>
              <a:rPr lang="uk-UA" sz="3200" dirty="0" smtClean="0"/>
              <a:t>клієнтів</a:t>
            </a:r>
            <a:r>
              <a:rPr lang="uk-UA" sz="3200" dirty="0"/>
              <a:t>, місцем проживання (перебування, реєстрації) яких є держава, віднесена Кабінетом Міністрів України до переліку </a:t>
            </a:r>
            <a:r>
              <a:rPr lang="uk-UA" sz="3200" b="1" dirty="0">
                <a:solidFill>
                  <a:srgbClr val="FF0000"/>
                </a:solidFill>
              </a:rPr>
              <a:t>офшорних </a:t>
            </a:r>
            <a:r>
              <a:rPr lang="uk-UA" sz="3200" b="1" dirty="0" smtClean="0">
                <a:solidFill>
                  <a:srgbClr val="FF0000"/>
                </a:solidFill>
              </a:rPr>
              <a:t>зон</a:t>
            </a:r>
          </a:p>
          <a:p>
            <a:pPr marL="2278063" indent="0">
              <a:buNone/>
            </a:pPr>
            <a:r>
              <a:rPr lang="uk-UA" b="1" dirty="0" smtClean="0">
                <a:solidFill>
                  <a:srgbClr val="FF0000"/>
                </a:solidFill>
              </a:rPr>
              <a:t>		(частина 5 статті 7 Закону 361)</a:t>
            </a:r>
          </a:p>
          <a:p>
            <a:pPr marL="0" indent="0">
              <a:buNone/>
            </a:pPr>
            <a:endParaRPr lang="uk-UA" dirty="0"/>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9964882" y="73983"/>
            <a:ext cx="2118963" cy="1996717"/>
          </a:xfrm>
          <a:prstGeom prst="rect">
            <a:avLst/>
          </a:prstGeom>
        </p:spPr>
      </p:pic>
      <p:pic>
        <p:nvPicPr>
          <p:cNvPr id="6" name="Рисунок 5"/>
          <p:cNvPicPr>
            <a:picLocks noChangeAspect="1"/>
          </p:cNvPicPr>
          <p:nvPr/>
        </p:nvPicPr>
        <p:blipFill>
          <a:blip r:embed="rId4"/>
          <a:stretch>
            <a:fillRect/>
          </a:stretch>
        </p:blipFill>
        <p:spPr>
          <a:xfrm>
            <a:off x="574597" y="2582572"/>
            <a:ext cx="1956620" cy="1530332"/>
          </a:xfrm>
          <a:prstGeom prst="rect">
            <a:avLst/>
          </a:prstGeom>
        </p:spPr>
      </p:pic>
      <p:pic>
        <p:nvPicPr>
          <p:cNvPr id="7" name="Рисунок 6"/>
          <p:cNvPicPr>
            <a:picLocks noChangeAspect="1"/>
          </p:cNvPicPr>
          <p:nvPr/>
        </p:nvPicPr>
        <p:blipFill>
          <a:blip r:embed="rId5"/>
          <a:stretch>
            <a:fillRect/>
          </a:stretch>
        </p:blipFill>
        <p:spPr>
          <a:xfrm>
            <a:off x="574597" y="4267794"/>
            <a:ext cx="1956620" cy="1477263"/>
          </a:xfrm>
          <a:prstGeom prst="rect">
            <a:avLst/>
          </a:prstGeom>
        </p:spPr>
      </p:pic>
    </p:spTree>
    <p:extLst>
      <p:ext uri="{BB962C8B-B14F-4D97-AF65-F5344CB8AC3E}">
        <p14:creationId xmlns:p14="http://schemas.microsoft.com/office/powerpoint/2010/main" val="24362324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7175090" cy="831908"/>
          </a:xfrm>
        </p:spPr>
        <p:txBody>
          <a:bodyPr>
            <a:normAutofit/>
          </a:bodyPr>
          <a:lstStyle/>
          <a:p>
            <a:pPr algn="ctr"/>
            <a:r>
              <a:rPr lang="uk-UA" sz="4000" b="1" dirty="0" smtClean="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Оцінка ризиків</a:t>
            </a:r>
            <a:endParaRPr lang="uk-UA" sz="4000" b="1"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304799" y="1197034"/>
            <a:ext cx="11605137" cy="5518398"/>
          </a:xfrm>
        </p:spPr>
        <p:txBody>
          <a:bodyPr>
            <a:normAutofit/>
          </a:bodyPr>
          <a:lstStyle/>
          <a:p>
            <a:pPr marL="0" indent="0">
              <a:buNone/>
            </a:pPr>
            <a:r>
              <a:rPr lang="uk-UA" sz="3200" b="1" u="sng" dirty="0" smtClean="0">
                <a:solidFill>
                  <a:srgbClr val="0070C0"/>
                </a:solidFill>
              </a:rPr>
              <a:t>Визначено випадки встановлення неприйнятно </a:t>
            </a:r>
          </a:p>
          <a:p>
            <a:pPr marL="0" indent="0">
              <a:buNone/>
            </a:pPr>
            <a:r>
              <a:rPr lang="uk-UA" sz="3200" b="1" u="sng" dirty="0">
                <a:solidFill>
                  <a:srgbClr val="0070C0"/>
                </a:solidFill>
              </a:rPr>
              <a:t>в</a:t>
            </a:r>
            <a:r>
              <a:rPr lang="uk-UA" sz="3200" b="1" u="sng" dirty="0" smtClean="0">
                <a:solidFill>
                  <a:srgbClr val="0070C0"/>
                </a:solidFill>
              </a:rPr>
              <a:t>исокого ризику ділових відносин (фінансової </a:t>
            </a:r>
          </a:p>
          <a:p>
            <a:pPr marL="0" indent="0">
              <a:buNone/>
            </a:pPr>
            <a:r>
              <a:rPr lang="uk-UA" sz="3200" b="1" u="sng" dirty="0" smtClean="0">
                <a:solidFill>
                  <a:srgbClr val="0070C0"/>
                </a:solidFill>
              </a:rPr>
              <a:t>операції без встановлення ділових відносин):</a:t>
            </a:r>
          </a:p>
          <a:p>
            <a:pPr marL="0" indent="0">
              <a:buNone/>
            </a:pPr>
            <a:r>
              <a:rPr lang="uk-UA" sz="3200" dirty="0" smtClean="0">
                <a:solidFill>
                  <a:srgbClr val="FF0000"/>
                </a:solidFill>
              </a:rPr>
              <a:t>	</a:t>
            </a:r>
          </a:p>
          <a:p>
            <a:pPr marL="0" indent="0">
              <a:buNone/>
            </a:pPr>
            <a:r>
              <a:rPr lang="uk-UA" sz="3200" dirty="0">
                <a:solidFill>
                  <a:srgbClr val="FF0000"/>
                </a:solidFill>
              </a:rPr>
              <a:t>	</a:t>
            </a:r>
            <a:r>
              <a:rPr lang="uk-UA" sz="3200" dirty="0" smtClean="0">
                <a:solidFill>
                  <a:srgbClr val="FF0000"/>
                </a:solidFill>
              </a:rPr>
              <a:t>у разі</a:t>
            </a:r>
            <a:r>
              <a:rPr lang="uk-UA" sz="3200" dirty="0" smtClean="0"/>
              <a:t>, якщо СПФМ не може виконувати визначені Законом обов’язки або  мінімізувати виявлені ризики, пов’язані з таким клієнтом або фінансовою операцією;</a:t>
            </a:r>
          </a:p>
          <a:p>
            <a:pPr marL="0" indent="0">
              <a:buNone/>
            </a:pPr>
            <a:r>
              <a:rPr lang="uk-UA" sz="3200" dirty="0" smtClean="0">
                <a:solidFill>
                  <a:srgbClr val="FF0000"/>
                </a:solidFill>
              </a:rPr>
              <a:t>	у разі </a:t>
            </a:r>
            <a:r>
              <a:rPr lang="uk-UA" sz="3200" dirty="0" smtClean="0"/>
              <a:t>наявності обґрунтованих підозр, за результатами вивчення підозрілої діяльності клієнта, що така діяльність може бути фіктивною</a:t>
            </a:r>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9052437" y="161617"/>
            <a:ext cx="2857500" cy="2857500"/>
          </a:xfrm>
          <a:prstGeom prst="rect">
            <a:avLst/>
          </a:prstGeom>
        </p:spPr>
      </p:pic>
    </p:spTree>
    <p:extLst>
      <p:ext uri="{BB962C8B-B14F-4D97-AF65-F5344CB8AC3E}">
        <p14:creationId xmlns:p14="http://schemas.microsoft.com/office/powerpoint/2010/main" val="2312602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8656" y="66875"/>
            <a:ext cx="2890870" cy="1919240"/>
          </a:xfrm>
          <a:prstGeom prst="rect">
            <a:avLst/>
          </a:prstGeom>
        </p:spPr>
      </p:pic>
      <p:sp>
        <p:nvSpPr>
          <p:cNvPr id="2" name="Заголовок 1"/>
          <p:cNvSpPr>
            <a:spLocks noGrp="1"/>
          </p:cNvSpPr>
          <p:nvPr>
            <p:ph type="title"/>
          </p:nvPr>
        </p:nvSpPr>
        <p:spPr>
          <a:xfrm>
            <a:off x="3116826" y="127819"/>
            <a:ext cx="8593393" cy="1562869"/>
          </a:xfrm>
        </p:spPr>
        <p:txBody>
          <a:bodyPr/>
          <a:lstStyle/>
          <a:p>
            <a:pPr algn="ctr"/>
            <a:r>
              <a:rPr lang="uk-UA" b="1" dirty="0" smtClean="0">
                <a:solidFill>
                  <a:srgbClr val="0070C0"/>
                </a:solidFill>
              </a:rPr>
              <a:t>Зміни в підходах до </a:t>
            </a:r>
            <a:br>
              <a:rPr lang="uk-UA" b="1" dirty="0" smtClean="0">
                <a:solidFill>
                  <a:srgbClr val="0070C0"/>
                </a:solidFill>
              </a:rPr>
            </a:br>
            <a:r>
              <a:rPr lang="uk-UA" b="1" dirty="0" smtClean="0">
                <a:solidFill>
                  <a:srgbClr val="0070C0"/>
                </a:solidFill>
              </a:rPr>
              <a:t>політично значущих осіб (ПЕП)</a:t>
            </a:r>
            <a:endParaRPr lang="uk-UA" b="1" dirty="0">
              <a:solidFill>
                <a:srgbClr val="0070C0"/>
              </a:solidFill>
            </a:endParaRPr>
          </a:p>
        </p:txBody>
      </p:sp>
      <p:sp>
        <p:nvSpPr>
          <p:cNvPr id="6" name="Місце для вмісту 5"/>
          <p:cNvSpPr>
            <a:spLocks noGrp="1"/>
          </p:cNvSpPr>
          <p:nvPr>
            <p:ph idx="1"/>
          </p:nvPr>
        </p:nvSpPr>
        <p:spPr>
          <a:xfrm>
            <a:off x="609600" y="2182761"/>
            <a:ext cx="11012129" cy="4395020"/>
          </a:xfrm>
          <a:solidFill>
            <a:schemeClr val="accent1">
              <a:lumMod val="20000"/>
              <a:lumOff val="80000"/>
            </a:schemeClr>
          </a:solidFill>
        </p:spPr>
        <p:txBody>
          <a:bodyPr>
            <a:noAutofit/>
          </a:bodyPr>
          <a:lstStyle/>
          <a:p>
            <a:pPr lvl="1"/>
            <a:r>
              <a:rPr lang="uk-UA" sz="3600" dirty="0" smtClean="0">
                <a:solidFill>
                  <a:srgbClr val="FF0000"/>
                </a:solidFill>
              </a:rPr>
              <a:t>Ризик-орієнтований підхід </a:t>
            </a:r>
            <a:r>
              <a:rPr lang="uk-UA" sz="3600" dirty="0" smtClean="0"/>
              <a:t>при визначенні строків посиленого моніторингу </a:t>
            </a:r>
            <a:r>
              <a:rPr lang="uk-UA" sz="3600" dirty="0" err="1" smtClean="0"/>
              <a:t>ПЕПів</a:t>
            </a:r>
            <a:r>
              <a:rPr lang="uk-UA" sz="3600" dirty="0" smtClean="0"/>
              <a:t>  після завершення виконання визначних публічних функцій (принаймні 12 місяців) – повинні враховуватись триваючі ризики,</a:t>
            </a:r>
          </a:p>
          <a:p>
            <a:pPr lvl="1"/>
            <a:r>
              <a:rPr lang="uk-UA" sz="3600" dirty="0" smtClean="0">
                <a:solidFill>
                  <a:srgbClr val="FF0000"/>
                </a:solidFill>
              </a:rPr>
              <a:t>Розширення кола осіб </a:t>
            </a:r>
            <a:r>
              <a:rPr lang="uk-UA" sz="3600" dirty="0" smtClean="0"/>
              <a:t>національних публічних діячів (включення керівників новостворених органів, ОПУ та ін.)</a:t>
            </a:r>
          </a:p>
        </p:txBody>
      </p:sp>
    </p:spTree>
    <p:extLst>
      <p:ext uri="{BB962C8B-B14F-4D97-AF65-F5344CB8AC3E}">
        <p14:creationId xmlns:p14="http://schemas.microsoft.com/office/powerpoint/2010/main" val="1425585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7773074" cy="2127688"/>
          </a:xfrm>
          <a:prstGeom prst="rect">
            <a:avLst/>
          </a:prstGeom>
        </p:spPr>
      </p:pic>
      <p:pic>
        <p:nvPicPr>
          <p:cNvPr id="5" name="Рисунок 4"/>
          <p:cNvPicPr>
            <a:picLocks noChangeAspect="1"/>
          </p:cNvPicPr>
          <p:nvPr/>
        </p:nvPicPr>
        <p:blipFill>
          <a:blip r:embed="rId3"/>
          <a:stretch>
            <a:fillRect/>
          </a:stretch>
        </p:blipFill>
        <p:spPr>
          <a:xfrm>
            <a:off x="1271849" y="523702"/>
            <a:ext cx="1976608" cy="1969241"/>
          </a:xfrm>
          <a:prstGeom prst="rect">
            <a:avLst/>
          </a:prstGeom>
        </p:spPr>
      </p:pic>
      <p:sp>
        <p:nvSpPr>
          <p:cNvPr id="2" name="Заголовок 1"/>
          <p:cNvSpPr>
            <a:spLocks noGrp="1"/>
          </p:cNvSpPr>
          <p:nvPr>
            <p:ph type="ctrTitle"/>
          </p:nvPr>
        </p:nvSpPr>
        <p:spPr>
          <a:xfrm>
            <a:off x="943897" y="2802195"/>
            <a:ext cx="10186219" cy="3618270"/>
          </a:xfrm>
        </p:spPr>
        <p:txBody>
          <a:bodyPr>
            <a:normAutofit fontScale="90000"/>
          </a:bodyPr>
          <a:lstStyle/>
          <a:p>
            <a:pPr indent="-457200">
              <a:spcBef>
                <a:spcPts val="2400"/>
              </a:spcBef>
              <a:buFont typeface="Arial" panose="020B0604020202020204" pitchFamily="34" charset="0"/>
              <a:buChar char="•"/>
            </a:pPr>
            <a:r>
              <a:rPr lang="uk-UA" sz="3100" dirty="0" smtClean="0">
                <a:latin typeface="Verdana" panose="020B0604030504040204" pitchFamily="34" charset="0"/>
                <a:ea typeface="Verdana" panose="020B0604030504040204" pitchFamily="34" charset="0"/>
                <a:cs typeface="Verdana" panose="020B0604030504040204" pitchFamily="34" charset="0"/>
              </a:rPr>
              <a:t/>
            </a:r>
            <a:br>
              <a:rPr lang="uk-UA" sz="3100" dirty="0" smtClean="0">
                <a:latin typeface="Verdana" panose="020B0604030504040204" pitchFamily="34" charset="0"/>
                <a:ea typeface="Verdana" panose="020B0604030504040204" pitchFamily="34" charset="0"/>
                <a:cs typeface="Verdana" panose="020B0604030504040204" pitchFamily="34" charset="0"/>
              </a:rPr>
            </a:br>
            <a:r>
              <a:rPr lang="uk-UA" sz="3100" dirty="0" smtClean="0">
                <a:latin typeface="Verdana" panose="020B0604030504040204" pitchFamily="34" charset="0"/>
                <a:ea typeface="Verdana" panose="020B0604030504040204" pitchFamily="34" charset="0"/>
                <a:cs typeface="Verdana" panose="020B0604030504040204" pitchFamily="34" charset="0"/>
              </a:rPr>
              <a:t/>
            </a:r>
            <a:br>
              <a:rPr lang="uk-UA" sz="3100" dirty="0" smtClean="0">
                <a:latin typeface="Verdana" panose="020B0604030504040204" pitchFamily="34" charset="0"/>
                <a:ea typeface="Verdana" panose="020B0604030504040204" pitchFamily="34" charset="0"/>
                <a:cs typeface="Verdana" panose="020B0604030504040204" pitchFamily="34" charset="0"/>
              </a:rPr>
            </a:br>
            <a:r>
              <a:rPr lang="uk-UA" sz="4000" b="1" dirty="0" smtClean="0">
                <a:solidFill>
                  <a:srgbClr val="002060"/>
                </a:solidFill>
                <a:latin typeface="+mn-lt"/>
                <a:ea typeface="Verdana" panose="020B0604030504040204" pitchFamily="34" charset="0"/>
                <a:cs typeface="Verdana" panose="020B0604030504040204" pitchFamily="34" charset="0"/>
              </a:rPr>
              <a:t>Закон України</a:t>
            </a:r>
            <a:br>
              <a:rPr lang="uk-UA" sz="4000" b="1" dirty="0" smtClean="0">
                <a:solidFill>
                  <a:srgbClr val="002060"/>
                </a:solidFill>
                <a:latin typeface="+mn-lt"/>
                <a:ea typeface="Verdana" panose="020B0604030504040204" pitchFamily="34" charset="0"/>
                <a:cs typeface="Verdana" panose="020B0604030504040204" pitchFamily="34" charset="0"/>
              </a:rPr>
            </a:br>
            <a:r>
              <a:rPr lang="uk-UA" sz="4000" b="1" dirty="0" smtClean="0">
                <a:solidFill>
                  <a:srgbClr val="002060"/>
                </a:solidFill>
                <a:latin typeface="+mn-lt"/>
              </a:rPr>
              <a:t>Про </a:t>
            </a:r>
            <a:r>
              <a:rPr lang="uk-UA" sz="4000" b="1" dirty="0">
                <a:solidFill>
                  <a:srgbClr val="002060"/>
                </a:solidFill>
                <a:latin typeface="+mn-lt"/>
              </a:rPr>
              <a:t>запобігання та протидію легалізації (відмиванню) доходів, </a:t>
            </a:r>
            <a:r>
              <a:rPr lang="uk-UA" sz="4000" b="1" dirty="0" smtClean="0">
                <a:solidFill>
                  <a:srgbClr val="002060"/>
                </a:solidFill>
                <a:latin typeface="+mn-lt"/>
              </a:rPr>
              <a:t>одержаних </a:t>
            </a:r>
            <a:r>
              <a:rPr lang="uk-UA" sz="4000" b="1" dirty="0">
                <a:solidFill>
                  <a:srgbClr val="002060"/>
                </a:solidFill>
                <a:latin typeface="+mn-lt"/>
              </a:rPr>
              <a:t>злочинним шляхом, фінансуванню тероризму та </a:t>
            </a:r>
            <a:r>
              <a:rPr lang="uk-UA" sz="4000" b="1" dirty="0" smtClean="0">
                <a:solidFill>
                  <a:srgbClr val="002060"/>
                </a:solidFill>
                <a:latin typeface="+mn-lt"/>
              </a:rPr>
              <a:t>фінансуванню </a:t>
            </a:r>
            <a:r>
              <a:rPr lang="uk-UA" sz="4000" b="1" dirty="0">
                <a:solidFill>
                  <a:srgbClr val="002060"/>
                </a:solidFill>
                <a:latin typeface="+mn-lt"/>
              </a:rPr>
              <a:t>розповсюдження зброї масового </a:t>
            </a:r>
            <a:r>
              <a:rPr lang="uk-UA" sz="4000" b="1" dirty="0" smtClean="0">
                <a:solidFill>
                  <a:srgbClr val="002060"/>
                </a:solidFill>
                <a:latin typeface="+mn-lt"/>
              </a:rPr>
              <a:t>знищення</a:t>
            </a:r>
            <a:br>
              <a:rPr lang="uk-UA" sz="4000" b="1" dirty="0" smtClean="0">
                <a:solidFill>
                  <a:srgbClr val="002060"/>
                </a:solidFill>
                <a:latin typeface="+mn-lt"/>
              </a:rPr>
            </a:br>
            <a:r>
              <a:rPr lang="uk-UA" sz="4000" b="1" dirty="0" smtClean="0">
                <a:solidFill>
                  <a:srgbClr val="002060"/>
                </a:solidFill>
                <a:latin typeface="+mn-lt"/>
              </a:rPr>
              <a:t>№ 361-ІХ</a:t>
            </a:r>
            <a:endParaRPr lang="uk-UA" sz="3600" b="1" dirty="0">
              <a:solidFill>
                <a:srgbClr val="002060"/>
              </a:solidFill>
              <a:latin typeface="+mn-lt"/>
              <a:ea typeface="Verdana" panose="020B0604030504040204" pitchFamily="34" charset="0"/>
              <a:cs typeface="Verdana" panose="020B0604030504040204" pitchFamily="34" charset="0"/>
            </a:endParaRPr>
          </a:p>
        </p:txBody>
      </p:sp>
      <p:pic>
        <p:nvPicPr>
          <p:cNvPr id="6" name="Рисунок 5"/>
          <p:cNvPicPr>
            <a:picLocks noChangeAspect="1"/>
          </p:cNvPicPr>
          <p:nvPr/>
        </p:nvPicPr>
        <p:blipFill>
          <a:blip r:embed="rId4"/>
          <a:stretch>
            <a:fillRect/>
          </a:stretch>
        </p:blipFill>
        <p:spPr>
          <a:xfrm>
            <a:off x="9044923" y="424190"/>
            <a:ext cx="1802627" cy="2151696"/>
          </a:xfrm>
          <a:prstGeom prst="rect">
            <a:avLst/>
          </a:prstGeom>
        </p:spPr>
      </p:pic>
      <p:pic>
        <p:nvPicPr>
          <p:cNvPr id="7" name="Рисунок 6"/>
          <p:cNvPicPr>
            <a:picLocks noChangeAspect="1"/>
          </p:cNvPicPr>
          <p:nvPr/>
        </p:nvPicPr>
        <p:blipFill>
          <a:blip r:embed="rId5"/>
          <a:stretch>
            <a:fillRect/>
          </a:stretch>
        </p:blipFill>
        <p:spPr>
          <a:xfrm>
            <a:off x="5083191" y="407842"/>
            <a:ext cx="1907630" cy="2200960"/>
          </a:xfrm>
          <a:prstGeom prst="rect">
            <a:avLst/>
          </a:prstGeom>
        </p:spPr>
      </p:pic>
    </p:spTree>
    <p:extLst>
      <p:ext uri="{BB962C8B-B14F-4D97-AF65-F5344CB8AC3E}">
        <p14:creationId xmlns:p14="http://schemas.microsoft.com/office/powerpoint/2010/main" val="23375981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2052" y="0"/>
            <a:ext cx="7973961" cy="1071716"/>
          </a:xfrm>
        </p:spPr>
        <p:txBody>
          <a:bodyPr>
            <a:noAutofit/>
          </a:bodyPr>
          <a:lstStyle/>
          <a:p>
            <a:pPr algn="ctr"/>
            <a:r>
              <a:rPr lang="uk-UA" sz="4000" b="1" dirty="0" smtClean="0">
                <a:solidFill>
                  <a:schemeClr val="accent5">
                    <a:lumMod val="50000"/>
                  </a:schemeClr>
                </a:solidFill>
                <a:latin typeface="+mn-lt"/>
                <a:ea typeface="Verdana" panose="020B0604030504040204" pitchFamily="34" charset="0"/>
                <a:cs typeface="Verdana" panose="020B0604030504040204" pitchFamily="34" charset="0"/>
              </a:rPr>
              <a:t>Зобов'язання щодо повідомлення</a:t>
            </a:r>
            <a:endParaRPr lang="uk-UA" sz="4000" b="1" dirty="0">
              <a:solidFill>
                <a:schemeClr val="accent5">
                  <a:lumMod val="50000"/>
                </a:schemeClr>
              </a:solidFill>
              <a:latin typeface="+mn-lt"/>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108155" y="1002890"/>
            <a:ext cx="11975689" cy="5699750"/>
          </a:xfrm>
          <a:solidFill>
            <a:schemeClr val="accent4">
              <a:lumMod val="20000"/>
              <a:lumOff val="80000"/>
            </a:schemeClr>
          </a:solidFill>
        </p:spPr>
        <p:txBody>
          <a:bodyPr>
            <a:noAutofit/>
          </a:bodyPr>
          <a:lstStyle/>
          <a:p>
            <a:pPr marL="0" indent="0">
              <a:buNone/>
            </a:pPr>
            <a:r>
              <a:rPr lang="uk-UA" b="1" u="sng" dirty="0" smtClean="0">
                <a:ea typeface="Verdana" panose="020B0604030504040204" pitchFamily="34" charset="0"/>
                <a:cs typeface="Verdana" panose="020B0604030504040204" pitchFamily="34" charset="0"/>
              </a:rPr>
              <a:t>Обов'язок СПФМ повідомляти </a:t>
            </a:r>
            <a:r>
              <a:rPr lang="uk-UA" b="1" u="sng" dirty="0" err="1" smtClean="0">
                <a:ea typeface="Verdana" panose="020B0604030504040204" pitchFamily="34" charset="0"/>
                <a:cs typeface="Verdana" panose="020B0604030504040204" pitchFamily="34" charset="0"/>
              </a:rPr>
              <a:t>Держфінмоніторингу</a:t>
            </a:r>
            <a:r>
              <a:rPr lang="uk-UA" b="1" u="sng" dirty="0" smtClean="0">
                <a:ea typeface="Verdana" panose="020B0604030504040204" pitchFamily="34" charset="0"/>
                <a:cs typeface="Verdana" panose="020B0604030504040204" pitchFamily="34" charset="0"/>
              </a:rPr>
              <a:t> </a:t>
            </a:r>
            <a:r>
              <a:rPr lang="uk-UA" b="1" u="sng" dirty="0">
                <a:ea typeface="Verdana" panose="020B0604030504040204" pitchFamily="34" charset="0"/>
                <a:cs typeface="Verdana" panose="020B0604030504040204" pitchFamily="34" charset="0"/>
              </a:rPr>
              <a:t>про</a:t>
            </a:r>
            <a:r>
              <a:rPr lang="uk-UA" u="sng" dirty="0">
                <a:ea typeface="Verdana" panose="020B0604030504040204" pitchFamily="34" charset="0"/>
                <a:cs typeface="Verdana" panose="020B0604030504040204" pitchFamily="34" charset="0"/>
              </a:rPr>
              <a:t>:</a:t>
            </a:r>
          </a:p>
          <a:p>
            <a:pPr marL="0" indent="0">
              <a:buNone/>
            </a:pPr>
            <a:r>
              <a:rPr lang="uk-UA" b="1" dirty="0">
                <a:ea typeface="Verdana" panose="020B0604030504040204" pitchFamily="34" charset="0"/>
                <a:cs typeface="Verdana" panose="020B0604030504040204" pitchFamily="34" charset="0"/>
              </a:rPr>
              <a:t>а)</a:t>
            </a:r>
            <a:r>
              <a:rPr lang="uk-UA" dirty="0">
                <a:ea typeface="Verdana" panose="020B0604030504040204" pitchFamily="34" charset="0"/>
                <a:cs typeface="Verdana" panose="020B0604030504040204" pitchFamily="34" charset="0"/>
              </a:rPr>
              <a:t> </a:t>
            </a:r>
            <a:r>
              <a:rPr lang="uk-UA" dirty="0" smtClean="0">
                <a:ea typeface="Verdana" panose="020B0604030504040204" pitchFamily="34" charset="0"/>
                <a:cs typeface="Verdana" panose="020B0604030504040204" pitchFamily="34" charset="0"/>
              </a:rPr>
              <a:t>фінансові </a:t>
            </a:r>
            <a:r>
              <a:rPr lang="uk-UA" dirty="0">
                <a:ea typeface="Verdana" panose="020B0604030504040204" pitchFamily="34" charset="0"/>
                <a:cs typeface="Verdana" panose="020B0604030504040204" pitchFamily="34" charset="0"/>
              </a:rPr>
              <a:t>операції </a:t>
            </a:r>
            <a:r>
              <a:rPr lang="uk-UA" dirty="0" smtClean="0">
                <a:ea typeface="Verdana" panose="020B0604030504040204" pitchFamily="34" charset="0"/>
                <a:cs typeface="Verdana" panose="020B0604030504040204" pitchFamily="34" charset="0"/>
              </a:rPr>
              <a:t>осіб, які мають реєстрацію</a:t>
            </a:r>
            <a:r>
              <a:rPr lang="uk-UA" dirty="0">
                <a:ea typeface="Verdana" panose="020B0604030504040204" pitchFamily="34" charset="0"/>
                <a:cs typeface="Verdana" panose="020B0604030504040204" pitchFamily="34" charset="0"/>
              </a:rPr>
              <a:t>, місце проживання чи місцезнаходження в </a:t>
            </a:r>
            <a:r>
              <a:rPr lang="uk-UA" dirty="0" smtClean="0">
                <a:ea typeface="Verdana" panose="020B0604030504040204" pitchFamily="34" charset="0"/>
                <a:cs typeface="Verdana" panose="020B0604030504040204" pitchFamily="34" charset="0"/>
              </a:rPr>
              <a:t>державі, </a:t>
            </a:r>
            <a:r>
              <a:rPr lang="uk-UA" dirty="0">
                <a:ea typeface="Verdana" panose="020B0604030504040204" pitchFamily="34" charset="0"/>
                <a:cs typeface="Verdana" panose="020B0604030504040204" pitchFamily="34" charset="0"/>
              </a:rPr>
              <a:t>що не виконує </a:t>
            </a:r>
            <a:r>
              <a:rPr lang="uk-UA" dirty="0" smtClean="0">
                <a:ea typeface="Verdana" panose="020B0604030504040204" pitchFamily="34" charset="0"/>
                <a:cs typeface="Verdana" panose="020B0604030504040204" pitchFamily="34" charset="0"/>
              </a:rPr>
              <a:t>рекомендації у </a:t>
            </a:r>
            <a:r>
              <a:rPr lang="uk-UA" dirty="0">
                <a:ea typeface="Verdana" panose="020B0604030504040204" pitchFamily="34" charset="0"/>
                <a:cs typeface="Verdana" panose="020B0604030504040204" pitchFamily="34" charset="0"/>
              </a:rPr>
              <a:t>сфері </a:t>
            </a:r>
            <a:r>
              <a:rPr lang="uk-UA" dirty="0" smtClean="0">
                <a:ea typeface="Verdana" panose="020B0604030504040204" pitchFamily="34" charset="0"/>
                <a:cs typeface="Verdana" panose="020B0604030504040204" pitchFamily="34" charset="0"/>
              </a:rPr>
              <a:t>ПВК/ФТ та фінансові операції  політично значущих осіб - </a:t>
            </a:r>
            <a:r>
              <a:rPr lang="uk-UA" b="1" dirty="0" smtClean="0">
                <a:ea typeface="Verdana" panose="020B0604030504040204" pitchFamily="34" charset="0"/>
                <a:cs typeface="Verdana" panose="020B0604030504040204" pitchFamily="34" charset="0"/>
              </a:rPr>
              <a:t>протягом </a:t>
            </a:r>
            <a:r>
              <a:rPr lang="uk-UA" b="1" dirty="0">
                <a:solidFill>
                  <a:srgbClr val="C00000"/>
                </a:solidFill>
                <a:ea typeface="Verdana" panose="020B0604030504040204" pitchFamily="34" charset="0"/>
                <a:cs typeface="Verdana" panose="020B0604030504040204" pitchFamily="34" charset="0"/>
              </a:rPr>
              <a:t>п’яти </a:t>
            </a:r>
            <a:r>
              <a:rPr lang="uk-UA" b="1" dirty="0">
                <a:ea typeface="Verdana" panose="020B0604030504040204" pitchFamily="34" charset="0"/>
                <a:cs typeface="Verdana" panose="020B0604030504040204" pitchFamily="34" charset="0"/>
              </a:rPr>
              <a:t>робочих </a:t>
            </a:r>
            <a:r>
              <a:rPr lang="uk-UA" b="1" dirty="0" smtClean="0">
                <a:ea typeface="Verdana" panose="020B0604030504040204" pitchFamily="34" charset="0"/>
                <a:cs typeface="Verdana" panose="020B0604030504040204" pitchFamily="34" charset="0"/>
              </a:rPr>
              <a:t>днів </a:t>
            </a:r>
            <a:r>
              <a:rPr lang="uk-UA" b="1" u="sng" dirty="0" smtClean="0">
                <a:ea typeface="Verdana" panose="020B0604030504040204" pitchFamily="34" charset="0"/>
                <a:cs typeface="Verdana" panose="020B0604030504040204" pitchFamily="34" charset="0"/>
              </a:rPr>
              <a:t>з дня їх проведення</a:t>
            </a:r>
            <a:r>
              <a:rPr lang="uk-UA" dirty="0" smtClean="0">
                <a:ea typeface="Verdana" panose="020B0604030504040204" pitchFamily="34" charset="0"/>
                <a:cs typeface="Verdana" panose="020B0604030504040204" pitchFamily="34" charset="0"/>
              </a:rPr>
              <a:t>;					</a:t>
            </a:r>
            <a:r>
              <a:rPr lang="uk-UA" sz="3200" dirty="0" smtClean="0">
                <a:ea typeface="Verdana" panose="020B0604030504040204" pitchFamily="34" charset="0"/>
                <a:cs typeface="Verdana" panose="020B0604030504040204" pitchFamily="34" charset="0"/>
              </a:rPr>
              <a:t> </a:t>
            </a:r>
            <a:r>
              <a:rPr lang="uk-UA" sz="3200" b="1" dirty="0" smtClean="0">
                <a:solidFill>
                  <a:schemeClr val="accent1">
                    <a:lumMod val="50000"/>
                  </a:schemeClr>
                </a:solidFill>
                <a:ea typeface="Verdana" panose="020B0604030504040204" pitchFamily="34" charset="0"/>
                <a:cs typeface="Verdana" panose="020B0604030504040204" pitchFamily="34" charset="0"/>
              </a:rPr>
              <a:t>(</a:t>
            </a:r>
            <a:r>
              <a:rPr lang="uk-UA" sz="3200" b="1" dirty="0" err="1" smtClean="0">
                <a:solidFill>
                  <a:schemeClr val="accent1">
                    <a:lumMod val="50000"/>
                  </a:schemeClr>
                </a:solidFill>
                <a:ea typeface="Verdana" panose="020B0604030504040204" pitchFamily="34" charset="0"/>
                <a:cs typeface="Verdana" panose="020B0604030504040204" pitchFamily="34" charset="0"/>
              </a:rPr>
              <a:t>Півн</a:t>
            </a:r>
            <a:r>
              <a:rPr lang="uk-UA" sz="3200" b="1" dirty="0" smtClean="0">
                <a:solidFill>
                  <a:schemeClr val="accent1">
                    <a:lumMod val="50000"/>
                  </a:schemeClr>
                </a:solidFill>
                <a:ea typeface="Verdana" panose="020B0604030504040204" pitchFamily="34" charset="0"/>
                <a:cs typeface="Verdana" panose="020B0604030504040204" pitchFamily="34" charset="0"/>
              </a:rPr>
              <a:t>. Корея-Іран  + ПЕП)</a:t>
            </a:r>
            <a:endParaRPr lang="uk-UA" sz="3200" b="1" dirty="0">
              <a:solidFill>
                <a:schemeClr val="accent1">
                  <a:lumMod val="50000"/>
                </a:schemeClr>
              </a:solidFill>
              <a:ea typeface="Verdana" panose="020B0604030504040204" pitchFamily="34" charset="0"/>
              <a:cs typeface="Verdana" panose="020B0604030504040204" pitchFamily="34" charset="0"/>
            </a:endParaRPr>
          </a:p>
          <a:p>
            <a:pPr marL="0" indent="0">
              <a:buNone/>
            </a:pPr>
            <a:r>
              <a:rPr lang="uk-UA" b="1" dirty="0">
                <a:ea typeface="Verdana" panose="020B0604030504040204" pitchFamily="34" charset="0"/>
                <a:cs typeface="Verdana" panose="020B0604030504040204" pitchFamily="34" charset="0"/>
              </a:rPr>
              <a:t>б)</a:t>
            </a:r>
            <a:r>
              <a:rPr lang="uk-UA" dirty="0">
                <a:ea typeface="Verdana" panose="020B0604030504040204" pitchFamily="34" charset="0"/>
                <a:cs typeface="Verdana" panose="020B0604030504040204" pitchFamily="34" charset="0"/>
              </a:rPr>
              <a:t> </a:t>
            </a:r>
            <a:r>
              <a:rPr lang="uk-UA" dirty="0" smtClean="0">
                <a:ea typeface="Verdana" panose="020B0604030504040204" pitchFamily="34" charset="0"/>
                <a:cs typeface="Verdana" panose="020B0604030504040204" pitchFamily="34" charset="0"/>
              </a:rPr>
              <a:t>фінансові операції  із </a:t>
            </a:r>
            <a:r>
              <a:rPr lang="uk-UA" dirty="0">
                <a:ea typeface="Verdana" panose="020B0604030504040204" pitchFamily="34" charset="0"/>
                <a:cs typeface="Verdana" panose="020B0604030504040204" pitchFamily="34" charset="0"/>
              </a:rPr>
              <a:t>переказу коштів за кордон </a:t>
            </a:r>
            <a:r>
              <a:rPr lang="uk-UA" dirty="0" smtClean="0">
                <a:ea typeface="Verdana" panose="020B0604030504040204" pitchFamily="34" charset="0"/>
                <a:cs typeface="Verdana" panose="020B0604030504040204" pitchFamily="34" charset="0"/>
              </a:rPr>
              <a:t>та фінансові </a:t>
            </a:r>
            <a:r>
              <a:rPr lang="uk-UA" dirty="0">
                <a:ea typeface="Verdana" panose="020B0604030504040204" pitchFamily="34" charset="0"/>
                <a:cs typeface="Verdana" panose="020B0604030504040204" pitchFamily="34" charset="0"/>
              </a:rPr>
              <a:t>операції з готівкою </a:t>
            </a:r>
            <a:r>
              <a:rPr lang="uk-UA" dirty="0" smtClean="0">
                <a:ea typeface="Verdana" panose="020B0604030504040204" pitchFamily="34" charset="0"/>
                <a:cs typeface="Verdana" panose="020B0604030504040204" pitchFamily="34" charset="0"/>
              </a:rPr>
              <a:t>– </a:t>
            </a:r>
            <a:r>
              <a:rPr lang="uk-UA" b="1" dirty="0"/>
              <a:t>не пізніше </a:t>
            </a:r>
            <a:r>
              <a:rPr lang="uk-UA" b="1" dirty="0">
                <a:solidFill>
                  <a:srgbClr val="C00000"/>
                </a:solidFill>
              </a:rPr>
              <a:t>п’ятого</a:t>
            </a:r>
            <a:r>
              <a:rPr lang="uk-UA" b="1" dirty="0"/>
              <a:t> робочого дня місяця, наступного за місяцем, в якому фінансові операції </a:t>
            </a:r>
            <a:r>
              <a:rPr lang="uk-UA" b="1" dirty="0" smtClean="0"/>
              <a:t>були здійснені</a:t>
            </a:r>
            <a:r>
              <a:rPr lang="uk-UA" dirty="0" smtClean="0">
                <a:ea typeface="Verdana" panose="020B0604030504040204" pitchFamily="34" charset="0"/>
                <a:cs typeface="Verdana" panose="020B0604030504040204" pitchFamily="34" charset="0"/>
              </a:rPr>
              <a:t>; 	</a:t>
            </a:r>
            <a:r>
              <a:rPr lang="uk-UA" sz="3200" b="1" dirty="0" smtClean="0">
                <a:solidFill>
                  <a:schemeClr val="accent1">
                    <a:lumMod val="50000"/>
                  </a:schemeClr>
                </a:solidFill>
                <a:ea typeface="Verdana" panose="020B0604030504040204" pitchFamily="34" charset="0"/>
                <a:cs typeface="Verdana" panose="020B0604030504040204" pitchFamily="34" charset="0"/>
              </a:rPr>
              <a:t>(переказ за кордон)</a:t>
            </a:r>
            <a:endParaRPr lang="uk-UA" sz="3200" b="1" dirty="0">
              <a:solidFill>
                <a:schemeClr val="accent1">
                  <a:lumMod val="50000"/>
                </a:schemeClr>
              </a:solidFill>
              <a:ea typeface="Verdana" panose="020B0604030504040204" pitchFamily="34" charset="0"/>
              <a:cs typeface="Verdana" panose="020B0604030504040204" pitchFamily="34" charset="0"/>
            </a:endParaRPr>
          </a:p>
          <a:p>
            <a:pPr marL="0" indent="0">
              <a:buNone/>
            </a:pPr>
            <a:r>
              <a:rPr lang="uk-UA" b="1" dirty="0">
                <a:ea typeface="Verdana" panose="020B0604030504040204" pitchFamily="34" charset="0"/>
                <a:cs typeface="Verdana" panose="020B0604030504040204" pitchFamily="34" charset="0"/>
              </a:rPr>
              <a:t>в)</a:t>
            </a:r>
            <a:r>
              <a:rPr lang="uk-UA" dirty="0">
                <a:ea typeface="Verdana" panose="020B0604030504040204" pitchFamily="34" charset="0"/>
                <a:cs typeface="Verdana" panose="020B0604030504040204" pitchFamily="34" charset="0"/>
              </a:rPr>
              <a:t> підозрілі фінансові операції (діяльність) – </a:t>
            </a:r>
            <a:r>
              <a:rPr lang="uk-UA" b="1" dirty="0">
                <a:solidFill>
                  <a:srgbClr val="C00000"/>
                </a:solidFill>
                <a:ea typeface="Verdana" panose="020B0604030504040204" pitchFamily="34" charset="0"/>
                <a:cs typeface="Verdana" panose="020B0604030504040204" pitchFamily="34" charset="0"/>
              </a:rPr>
              <a:t>негайно</a:t>
            </a:r>
            <a:r>
              <a:rPr lang="uk-UA" b="1" dirty="0">
                <a:ea typeface="Verdana" panose="020B0604030504040204" pitchFamily="34" charset="0"/>
                <a:cs typeface="Verdana" panose="020B0604030504040204" pitchFamily="34" charset="0"/>
              </a:rPr>
              <a:t> після виникнення достатніх підстав </a:t>
            </a:r>
            <a:r>
              <a:rPr lang="uk-UA" dirty="0">
                <a:ea typeface="Verdana" panose="020B0604030504040204" pitchFamily="34" charset="0"/>
                <a:cs typeface="Verdana" panose="020B0604030504040204" pitchFamily="34" charset="0"/>
              </a:rPr>
              <a:t>для </a:t>
            </a:r>
            <a:r>
              <a:rPr lang="uk-UA" dirty="0" smtClean="0">
                <a:ea typeface="Verdana" panose="020B0604030504040204" pitchFamily="34" charset="0"/>
                <a:cs typeface="Verdana" panose="020B0604030504040204" pitchFamily="34" charset="0"/>
              </a:rPr>
              <a:t>підозри;			</a:t>
            </a:r>
            <a:r>
              <a:rPr lang="uk-UA" sz="3200" b="1" dirty="0" smtClean="0">
                <a:solidFill>
                  <a:schemeClr val="accent1">
                    <a:lumMod val="50000"/>
                  </a:schemeClr>
                </a:solidFill>
                <a:ea typeface="Verdana" panose="020B0604030504040204" pitchFamily="34" charset="0"/>
                <a:cs typeface="Verdana" panose="020B0604030504040204" pitchFamily="34" charset="0"/>
              </a:rPr>
              <a:t>(підозрілі – ст. 21 Закону)</a:t>
            </a:r>
            <a:endParaRPr lang="uk-UA" sz="3200" b="1" dirty="0">
              <a:solidFill>
                <a:schemeClr val="accent1">
                  <a:lumMod val="50000"/>
                </a:schemeClr>
              </a:solidFill>
              <a:ea typeface="Verdana" panose="020B0604030504040204" pitchFamily="34" charset="0"/>
              <a:cs typeface="Verdana" panose="020B0604030504040204" pitchFamily="34" charset="0"/>
            </a:endParaRPr>
          </a:p>
          <a:p>
            <a:pPr marL="0" indent="0">
              <a:buNone/>
            </a:pPr>
            <a:r>
              <a:rPr lang="uk-UA" b="1" dirty="0">
                <a:ea typeface="Verdana" panose="020B0604030504040204" pitchFamily="34" charset="0"/>
                <a:cs typeface="Verdana" panose="020B0604030504040204" pitchFamily="34" charset="0"/>
              </a:rPr>
              <a:t>г)</a:t>
            </a:r>
            <a:r>
              <a:rPr lang="uk-UA" dirty="0">
                <a:solidFill>
                  <a:srgbClr val="00B050"/>
                </a:solidFill>
                <a:ea typeface="Verdana" panose="020B0604030504040204" pitchFamily="34" charset="0"/>
                <a:cs typeface="Verdana" panose="020B0604030504040204" pitchFamily="34" charset="0"/>
              </a:rPr>
              <a:t> </a:t>
            </a:r>
            <a:r>
              <a:rPr lang="uk-UA" dirty="0" smtClean="0">
                <a:ea typeface="Verdana" panose="020B0604030504040204" pitchFamily="34" charset="0"/>
                <a:cs typeface="Verdana" panose="020B0604030504040204" pitchFamily="34" charset="0"/>
              </a:rPr>
              <a:t>розбіжності про КБВ – </a:t>
            </a:r>
            <a:r>
              <a:rPr lang="uk-UA" b="1" dirty="0">
                <a:solidFill>
                  <a:srgbClr val="C00000"/>
                </a:solidFill>
                <a:ea typeface="Verdana" panose="020B0604030504040204" pitchFamily="34" charset="0"/>
                <a:cs typeface="Verdana" panose="020B0604030504040204" pitchFamily="34" charset="0"/>
              </a:rPr>
              <a:t>один раз на </a:t>
            </a:r>
            <a:r>
              <a:rPr lang="uk-UA" b="1" dirty="0" smtClean="0">
                <a:solidFill>
                  <a:srgbClr val="C00000"/>
                </a:solidFill>
                <a:ea typeface="Verdana" panose="020B0604030504040204" pitchFamily="34" charset="0"/>
                <a:cs typeface="Verdana" panose="020B0604030504040204" pitchFamily="34" charset="0"/>
              </a:rPr>
              <a:t>місяць</a:t>
            </a:r>
            <a:r>
              <a:rPr lang="uk-UA" b="1" dirty="0" smtClean="0">
                <a:ea typeface="Verdana" panose="020B0604030504040204" pitchFamily="34" charset="0"/>
                <a:cs typeface="Verdana" panose="020B0604030504040204" pitchFamily="34" charset="0"/>
              </a:rPr>
              <a:t>, </a:t>
            </a:r>
            <a:r>
              <a:rPr lang="uk-UA" dirty="0"/>
              <a:t>не пізніше десятого робочого дня місяця, наступного за місяцем, в якому були виявлені розбіжності</a:t>
            </a:r>
            <a:r>
              <a:rPr lang="uk-UA" dirty="0" smtClean="0">
                <a:ea typeface="Verdana" panose="020B0604030504040204" pitchFamily="34" charset="0"/>
                <a:cs typeface="Verdana" panose="020B0604030504040204" pitchFamily="34" charset="0"/>
              </a:rPr>
              <a:t>. </a:t>
            </a:r>
            <a:r>
              <a:rPr lang="uk-UA" sz="3200" b="1" dirty="0" smtClean="0">
                <a:solidFill>
                  <a:schemeClr val="accent1">
                    <a:lumMod val="50000"/>
                  </a:schemeClr>
                </a:solidFill>
                <a:ea typeface="Verdana" panose="020B0604030504040204" pitchFamily="34" charset="0"/>
                <a:cs typeface="Verdana" panose="020B0604030504040204" pitchFamily="34" charset="0"/>
              </a:rPr>
              <a:t>(КБВ)</a:t>
            </a:r>
            <a:endParaRPr lang="uk-UA" sz="3200" b="1" dirty="0">
              <a:solidFill>
                <a:schemeClr val="accent1">
                  <a:lumMod val="50000"/>
                </a:schemeClr>
              </a:solidFill>
              <a:ea typeface="Verdana" panose="020B0604030504040204" pitchFamily="34" charset="0"/>
              <a:cs typeface="Verdana" panose="020B0604030504040204" pitchFamily="34" charset="0"/>
            </a:endParaRPr>
          </a:p>
        </p:txBody>
      </p:sp>
      <p:pic>
        <p:nvPicPr>
          <p:cNvPr id="5" name="Рисунок 4"/>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9556955" y="0"/>
            <a:ext cx="2546420" cy="1538480"/>
          </a:xfrm>
          <a:prstGeom prst="rect">
            <a:avLst/>
          </a:prstGeom>
        </p:spPr>
      </p:pic>
    </p:spTree>
    <p:extLst>
      <p:ext uri="{BB962C8B-B14F-4D97-AF65-F5344CB8AC3E}">
        <p14:creationId xmlns:p14="http://schemas.microsoft.com/office/powerpoint/2010/main" val="3940297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197428"/>
            <a:ext cx="8437418" cy="883228"/>
          </a:xfrm>
          <a:solidFill>
            <a:schemeClr val="accent4">
              <a:lumMod val="20000"/>
              <a:lumOff val="80000"/>
            </a:schemeClr>
          </a:solidFill>
        </p:spPr>
        <p:txBody>
          <a:bodyPr>
            <a:normAutofit/>
          </a:bodyPr>
          <a:lstStyle/>
          <a:p>
            <a:pPr algn="ctr"/>
            <a:r>
              <a:rPr lang="uk-UA" b="1" dirty="0" smtClean="0">
                <a:solidFill>
                  <a:srgbClr val="FF0000"/>
                </a:solidFill>
              </a:rPr>
              <a:t>Належна перевірка </a:t>
            </a:r>
            <a:r>
              <a:rPr lang="uk-UA" sz="3200" b="1" dirty="0" smtClean="0">
                <a:solidFill>
                  <a:srgbClr val="FF0000"/>
                </a:solidFill>
              </a:rPr>
              <a:t>(стаття 11 Закону 361)</a:t>
            </a:r>
            <a:endParaRPr lang="uk-UA" sz="3200" b="1" dirty="0">
              <a:solidFill>
                <a:srgbClr val="FF0000"/>
              </a:solidFill>
            </a:endParaRPr>
          </a:p>
        </p:txBody>
      </p:sp>
      <p:sp>
        <p:nvSpPr>
          <p:cNvPr id="3" name="Місце для вмісту 2"/>
          <p:cNvSpPr>
            <a:spLocks noGrp="1"/>
          </p:cNvSpPr>
          <p:nvPr>
            <p:ph idx="1"/>
          </p:nvPr>
        </p:nvSpPr>
        <p:spPr>
          <a:xfrm>
            <a:off x="457200" y="1226127"/>
            <a:ext cx="11409218" cy="5434446"/>
          </a:xfrm>
          <a:solidFill>
            <a:schemeClr val="accent4">
              <a:lumMod val="20000"/>
              <a:lumOff val="80000"/>
            </a:schemeClr>
          </a:solidFill>
        </p:spPr>
        <p:txBody>
          <a:bodyPr>
            <a:normAutofit/>
          </a:bodyPr>
          <a:lstStyle/>
          <a:p>
            <a:pPr marL="0" indent="0">
              <a:buNone/>
            </a:pPr>
            <a:r>
              <a:rPr lang="uk-UA" b="1" u="sng" dirty="0" smtClean="0">
                <a:solidFill>
                  <a:schemeClr val="accent1">
                    <a:lumMod val="75000"/>
                  </a:schemeClr>
                </a:solidFill>
              </a:rPr>
              <a:t>Належна перевірка (п.34 ст. 1) </a:t>
            </a:r>
            <a:r>
              <a:rPr lang="uk-UA" dirty="0"/>
              <a:t>- заходи, що включають:</a:t>
            </a:r>
          </a:p>
          <a:p>
            <a:r>
              <a:rPr lang="uk-UA" dirty="0">
                <a:solidFill>
                  <a:schemeClr val="accent1">
                    <a:lumMod val="75000"/>
                  </a:schemeClr>
                </a:solidFill>
              </a:rPr>
              <a:t>ідентифікацію та верифікацію </a:t>
            </a:r>
            <a:r>
              <a:rPr lang="uk-UA" dirty="0"/>
              <a:t>клієнта </a:t>
            </a:r>
            <a:r>
              <a:rPr lang="uk-UA" dirty="0" smtClean="0"/>
              <a:t>(представника</a:t>
            </a:r>
            <a:r>
              <a:rPr lang="uk-UA" dirty="0"/>
              <a:t>);</a:t>
            </a:r>
          </a:p>
          <a:p>
            <a:r>
              <a:rPr lang="uk-UA" dirty="0">
                <a:solidFill>
                  <a:schemeClr val="accent1">
                    <a:lumMod val="75000"/>
                  </a:schemeClr>
                </a:solidFill>
              </a:rPr>
              <a:t>встановлення </a:t>
            </a:r>
            <a:r>
              <a:rPr lang="uk-UA" dirty="0" smtClean="0">
                <a:solidFill>
                  <a:schemeClr val="accent1">
                    <a:lumMod val="75000"/>
                  </a:schemeClr>
                </a:solidFill>
              </a:rPr>
              <a:t>КБВ </a:t>
            </a:r>
            <a:r>
              <a:rPr lang="uk-UA" dirty="0"/>
              <a:t>клієнта або його відсутності, </a:t>
            </a:r>
            <a:endParaRPr lang="uk-UA" dirty="0" smtClean="0"/>
          </a:p>
          <a:p>
            <a:pPr marL="0" indent="0">
              <a:buNone/>
            </a:pPr>
            <a:r>
              <a:rPr lang="uk-UA" dirty="0" smtClean="0"/>
              <a:t>у </a:t>
            </a:r>
            <a:r>
              <a:rPr lang="uk-UA" dirty="0"/>
              <a:t>тому числі отримання структури власності </a:t>
            </a:r>
            <a:r>
              <a:rPr lang="uk-UA" dirty="0" smtClean="0"/>
              <a:t>та </a:t>
            </a:r>
            <a:r>
              <a:rPr lang="uk-UA" dirty="0"/>
              <a:t>даних, що дають змогу встановити </a:t>
            </a:r>
            <a:r>
              <a:rPr lang="uk-UA" dirty="0" smtClean="0"/>
              <a:t>КБВ, </a:t>
            </a:r>
            <a:r>
              <a:rPr lang="uk-UA" dirty="0"/>
              <a:t>та вжиття заходів з верифікації його особи (за наявності);</a:t>
            </a:r>
          </a:p>
          <a:p>
            <a:r>
              <a:rPr lang="uk-UA" dirty="0">
                <a:solidFill>
                  <a:schemeClr val="accent1">
                    <a:lumMod val="75000"/>
                  </a:schemeClr>
                </a:solidFill>
              </a:rPr>
              <a:t>встановлення </a:t>
            </a:r>
            <a:r>
              <a:rPr lang="uk-UA" dirty="0"/>
              <a:t>(розуміння) </a:t>
            </a:r>
            <a:r>
              <a:rPr lang="uk-UA" dirty="0">
                <a:solidFill>
                  <a:schemeClr val="accent1">
                    <a:lumMod val="75000"/>
                  </a:schemeClr>
                </a:solidFill>
              </a:rPr>
              <a:t>мети та характеру майбутніх ділових відносин </a:t>
            </a:r>
            <a:r>
              <a:rPr lang="uk-UA" dirty="0"/>
              <a:t>або проведення </a:t>
            </a:r>
            <a:r>
              <a:rPr lang="uk-UA" dirty="0">
                <a:solidFill>
                  <a:schemeClr val="accent1">
                    <a:lumMod val="75000"/>
                  </a:schemeClr>
                </a:solidFill>
              </a:rPr>
              <a:t>фінансової операції</a:t>
            </a:r>
            <a:r>
              <a:rPr lang="uk-UA" dirty="0"/>
              <a:t>;</a:t>
            </a:r>
          </a:p>
          <a:p>
            <a:r>
              <a:rPr lang="uk-UA" dirty="0">
                <a:solidFill>
                  <a:schemeClr val="accent1">
                    <a:lumMod val="75000"/>
                  </a:schemeClr>
                </a:solidFill>
              </a:rPr>
              <a:t>проведення </a:t>
            </a:r>
            <a:r>
              <a:rPr lang="uk-UA" dirty="0" smtClean="0">
                <a:solidFill>
                  <a:schemeClr val="accent1">
                    <a:lumMod val="75000"/>
                  </a:schemeClr>
                </a:solidFill>
              </a:rPr>
              <a:t>моніторингу </a:t>
            </a:r>
            <a:r>
              <a:rPr lang="uk-UA" dirty="0"/>
              <a:t>ділових відносин та фінансових операцій </a:t>
            </a:r>
            <a:r>
              <a:rPr lang="uk-UA" dirty="0" smtClean="0"/>
              <a:t>клієнта;</a:t>
            </a:r>
            <a:endParaRPr lang="uk-UA" dirty="0"/>
          </a:p>
          <a:p>
            <a:r>
              <a:rPr lang="uk-UA" dirty="0">
                <a:solidFill>
                  <a:schemeClr val="accent1">
                    <a:lumMod val="75000"/>
                  </a:schemeClr>
                </a:solidFill>
              </a:rPr>
              <a:t>забезпечення актуальності </a:t>
            </a:r>
            <a:r>
              <a:rPr lang="uk-UA" dirty="0"/>
              <a:t>отриманих та існуючих документів, даних та інформації про </a:t>
            </a:r>
            <a:r>
              <a:rPr lang="uk-UA" dirty="0" smtClean="0"/>
              <a:t>клієнта.</a:t>
            </a:r>
            <a:endParaRPr lang="uk-UA" dirty="0"/>
          </a:p>
          <a:p>
            <a:endParaRPr lang="uk-UA" dirty="0"/>
          </a:p>
        </p:txBody>
      </p:sp>
      <p:pic>
        <p:nvPicPr>
          <p:cNvPr id="4" name="Рисунок 3"/>
          <p:cNvPicPr>
            <a:picLocks noChangeAspect="1"/>
          </p:cNvPicPr>
          <p:nvPr/>
        </p:nvPicPr>
        <p:blipFill>
          <a:blip r:embed="rId2"/>
          <a:stretch>
            <a:fillRect/>
          </a:stretch>
        </p:blipFill>
        <p:spPr>
          <a:xfrm>
            <a:off x="8999393" y="197428"/>
            <a:ext cx="2867025" cy="2476500"/>
          </a:xfrm>
          <a:prstGeom prst="rect">
            <a:avLst/>
          </a:prstGeom>
        </p:spPr>
      </p:pic>
    </p:spTree>
    <p:extLst>
      <p:ext uri="{BB962C8B-B14F-4D97-AF65-F5344CB8AC3E}">
        <p14:creationId xmlns:p14="http://schemas.microsoft.com/office/powerpoint/2010/main" val="3965280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97655"/>
            <a:ext cx="10515600" cy="861133"/>
          </a:xfrm>
          <a:solidFill>
            <a:schemeClr val="accent4">
              <a:lumMod val="20000"/>
              <a:lumOff val="80000"/>
            </a:schemeClr>
          </a:solidFill>
        </p:spPr>
        <p:txBody>
          <a:bodyPr>
            <a:noAutofit/>
          </a:bodyPr>
          <a:lstStyle/>
          <a:p>
            <a:pPr algn="ctr"/>
            <a:r>
              <a:rPr lang="uk-UA" sz="4000" b="1" dirty="0" smtClean="0">
                <a:solidFill>
                  <a:srgbClr val="0070C0"/>
                </a:solidFill>
              </a:rPr>
              <a:t>Зміни у виявленні та звітуванні </a:t>
            </a:r>
            <a:br>
              <a:rPr lang="uk-UA" sz="4000" b="1" dirty="0" smtClean="0">
                <a:solidFill>
                  <a:srgbClr val="0070C0"/>
                </a:solidFill>
              </a:rPr>
            </a:br>
            <a:r>
              <a:rPr lang="uk-UA" sz="4000" b="1" dirty="0" smtClean="0">
                <a:solidFill>
                  <a:srgbClr val="0070C0"/>
                </a:solidFill>
              </a:rPr>
              <a:t>про порогові фінансові операції</a:t>
            </a:r>
            <a:endParaRPr lang="uk-UA" sz="4000" b="1" dirty="0">
              <a:solidFill>
                <a:srgbClr val="0070C0"/>
              </a:solidFill>
            </a:endParaRPr>
          </a:p>
        </p:txBody>
      </p:sp>
      <p:graphicFrame>
        <p:nvGraphicFramePr>
          <p:cNvPr id="5" name="Місце для вмісту 4"/>
          <p:cNvGraphicFramePr>
            <a:graphicFrameLocks noGrp="1"/>
          </p:cNvGraphicFramePr>
          <p:nvPr>
            <p:ph idx="1"/>
            <p:extLst>
              <p:ext uri="{D42A27DB-BD31-4B8C-83A1-F6EECF244321}">
                <p14:modId xmlns:p14="http://schemas.microsoft.com/office/powerpoint/2010/main" val="2013029137"/>
              </p:ext>
            </p:extLst>
          </p:nvPr>
        </p:nvGraphicFramePr>
        <p:xfrm>
          <a:off x="196644" y="1199534"/>
          <a:ext cx="11828208" cy="5471430"/>
        </p:xfrm>
        <a:graphic>
          <a:graphicData uri="http://schemas.openxmlformats.org/drawingml/2006/table">
            <a:tbl>
              <a:tblPr firstRow="1" bandRow="1">
                <a:tableStyleId>{5C22544A-7EE6-4342-B048-85BDC9FD1C3A}</a:tableStyleId>
              </a:tblPr>
              <a:tblGrid>
                <a:gridCol w="5914104">
                  <a:extLst>
                    <a:ext uri="{9D8B030D-6E8A-4147-A177-3AD203B41FA5}">
                      <a16:colId xmlns:a16="http://schemas.microsoft.com/office/drawing/2014/main" val="160460148"/>
                    </a:ext>
                  </a:extLst>
                </a:gridCol>
                <a:gridCol w="5914104">
                  <a:extLst>
                    <a:ext uri="{9D8B030D-6E8A-4147-A177-3AD203B41FA5}">
                      <a16:colId xmlns:a16="http://schemas.microsoft.com/office/drawing/2014/main" val="3385694686"/>
                    </a:ext>
                  </a:extLst>
                </a:gridCol>
              </a:tblGrid>
              <a:tr h="618868">
                <a:tc>
                  <a:txBody>
                    <a:bodyPr/>
                    <a:lstStyle/>
                    <a:p>
                      <a:r>
                        <a:rPr lang="uk-UA" sz="3200" dirty="0" smtClean="0">
                          <a:solidFill>
                            <a:srgbClr val="FF0000"/>
                          </a:solidFill>
                        </a:rPr>
                        <a:t>Закон 1702 (чинний)</a:t>
                      </a:r>
                      <a:endParaRPr lang="uk-UA" sz="3200" dirty="0">
                        <a:solidFill>
                          <a:srgbClr val="FF0000"/>
                        </a:solidFill>
                      </a:endParaRPr>
                    </a:p>
                  </a:txBody>
                  <a:tcPr/>
                </a:tc>
                <a:tc>
                  <a:txBody>
                    <a:bodyPr/>
                    <a:lstStyle/>
                    <a:p>
                      <a:r>
                        <a:rPr lang="uk-UA" sz="1800" dirty="0" smtClean="0"/>
                        <a:t> </a:t>
                      </a:r>
                      <a:r>
                        <a:rPr lang="uk-UA" sz="3200" dirty="0" smtClean="0">
                          <a:solidFill>
                            <a:srgbClr val="FF0000"/>
                          </a:solidFill>
                        </a:rPr>
                        <a:t>Закон 361</a:t>
                      </a:r>
                      <a:endParaRPr lang="uk-UA" sz="3200" dirty="0">
                        <a:solidFill>
                          <a:srgbClr val="FF0000"/>
                        </a:solidFill>
                      </a:endParaRPr>
                    </a:p>
                  </a:txBody>
                  <a:tcPr/>
                </a:tc>
                <a:extLst>
                  <a:ext uri="{0D108BD9-81ED-4DB2-BD59-A6C34878D82A}">
                    <a16:rowId xmlns:a16="http://schemas.microsoft.com/office/drawing/2014/main" val="1279250184"/>
                  </a:ext>
                </a:extLst>
              </a:tr>
              <a:tr h="1448499">
                <a:tc>
                  <a:txBody>
                    <a:bodyPr/>
                    <a:lstStyle/>
                    <a:p>
                      <a:pPr algn="ctr"/>
                      <a:r>
                        <a:rPr lang="uk-UA" sz="2400" b="1" dirty="0" smtClean="0"/>
                        <a:t>17</a:t>
                      </a:r>
                    </a:p>
                    <a:p>
                      <a:pPr algn="ctr"/>
                      <a:r>
                        <a:rPr lang="uk-UA" sz="1800" b="1" kern="1200" dirty="0" smtClean="0">
                          <a:solidFill>
                            <a:schemeClr val="dk1"/>
                          </a:solidFill>
                          <a:effectLst/>
                          <a:latin typeface="+mn-lt"/>
                          <a:ea typeface="+mn-ea"/>
                          <a:cs typeface="+mn-cs"/>
                        </a:rPr>
                        <a:t>ознак фінансових операцій по обов’язковому фінансовому моніторингу (для порогових фінансових операцій)</a:t>
                      </a:r>
                      <a:endParaRPr lang="uk-UA" sz="1800" dirty="0"/>
                    </a:p>
                  </a:txBody>
                  <a:tcPr/>
                </a:tc>
                <a:tc>
                  <a:txBody>
                    <a:bodyPr/>
                    <a:lstStyle/>
                    <a:p>
                      <a:pPr algn="ctr"/>
                      <a:r>
                        <a:rPr lang="uk-UA" sz="2400" b="1" dirty="0" smtClean="0">
                          <a:solidFill>
                            <a:srgbClr val="FF0000"/>
                          </a:solidFill>
                        </a:rPr>
                        <a:t>4</a:t>
                      </a:r>
                    </a:p>
                    <a:p>
                      <a:pPr algn="ctr"/>
                      <a:r>
                        <a:rPr lang="uk-UA" sz="1800" b="1" kern="1200" dirty="0" smtClean="0">
                          <a:solidFill>
                            <a:schemeClr val="dk1"/>
                          </a:solidFill>
                          <a:effectLst/>
                          <a:latin typeface="+mn-lt"/>
                          <a:ea typeface="+mn-ea"/>
                          <a:cs typeface="+mn-cs"/>
                        </a:rPr>
                        <a:t>ознак фінансових операцій для порогових фінансових операцій</a:t>
                      </a:r>
                      <a:endParaRPr lang="uk-UA" sz="1800" dirty="0"/>
                    </a:p>
                  </a:txBody>
                  <a:tcPr/>
                </a:tc>
                <a:extLst>
                  <a:ext uri="{0D108BD9-81ED-4DB2-BD59-A6C34878D82A}">
                    <a16:rowId xmlns:a16="http://schemas.microsoft.com/office/drawing/2014/main" val="1225651772"/>
                  </a:ext>
                </a:extLst>
              </a:tr>
              <a:tr h="2067029">
                <a:tc>
                  <a:txBody>
                    <a:bodyPr/>
                    <a:lstStyle/>
                    <a:p>
                      <a:pPr algn="ctr"/>
                      <a:r>
                        <a:rPr lang="uk-UA" sz="2400" b="1" dirty="0" smtClean="0"/>
                        <a:t>150000 грн.</a:t>
                      </a:r>
                    </a:p>
                    <a:p>
                      <a:pPr marL="0" marR="0" indent="0" algn="ctr" defTabSz="914400" rtl="0" eaLnBrk="1" fontAlgn="auto" latinLnBrk="0" hangingPunct="1">
                        <a:lnSpc>
                          <a:spcPct val="100000"/>
                        </a:lnSpc>
                        <a:spcBef>
                          <a:spcPts val="0"/>
                        </a:spcBef>
                        <a:spcAft>
                          <a:spcPts val="0"/>
                        </a:spcAft>
                        <a:buClrTx/>
                        <a:buSzTx/>
                        <a:buFontTx/>
                        <a:buNone/>
                        <a:tabLst/>
                        <a:defRPr/>
                      </a:pPr>
                      <a:r>
                        <a:rPr lang="uk-UA" sz="1800" b="1" kern="1200" dirty="0" smtClean="0">
                          <a:solidFill>
                            <a:schemeClr val="dk1"/>
                          </a:solidFill>
                          <a:effectLst/>
                          <a:latin typeface="+mn-lt"/>
                          <a:ea typeface="+mn-ea"/>
                          <a:cs typeface="+mn-cs"/>
                        </a:rPr>
                        <a:t>поріг звітування для СПФМ по обов’язковому фінансовому моніторингу (для порогових фінансових операцій)</a:t>
                      </a:r>
                      <a:endParaRPr lang="uk-UA" sz="1800" b="1" dirty="0" smtClean="0"/>
                    </a:p>
                    <a:p>
                      <a:pPr algn="ctr"/>
                      <a:endParaRPr lang="uk-UA" sz="1800" dirty="0"/>
                    </a:p>
                  </a:txBody>
                  <a:tcPr/>
                </a:tc>
                <a:tc>
                  <a:txBody>
                    <a:bodyPr/>
                    <a:lstStyle/>
                    <a:p>
                      <a:pPr algn="ctr"/>
                      <a:r>
                        <a:rPr lang="uk-UA" sz="2400" b="1" dirty="0" smtClean="0">
                          <a:solidFill>
                            <a:srgbClr val="FF0000"/>
                          </a:solidFill>
                        </a:rPr>
                        <a:t>400 000 грн.  </a:t>
                      </a:r>
                    </a:p>
                    <a:p>
                      <a:pPr marL="0" marR="0" indent="0" algn="ctr" defTabSz="914400" rtl="0" eaLnBrk="1" fontAlgn="auto" latinLnBrk="0" hangingPunct="1">
                        <a:lnSpc>
                          <a:spcPct val="100000"/>
                        </a:lnSpc>
                        <a:spcBef>
                          <a:spcPts val="0"/>
                        </a:spcBef>
                        <a:spcAft>
                          <a:spcPts val="0"/>
                        </a:spcAft>
                        <a:buClrTx/>
                        <a:buSzTx/>
                        <a:buFontTx/>
                        <a:buNone/>
                        <a:tabLst/>
                        <a:defRPr/>
                      </a:pPr>
                      <a:r>
                        <a:rPr lang="uk-UA" sz="1800" b="1" kern="1200" dirty="0" smtClean="0">
                          <a:solidFill>
                            <a:schemeClr val="dk1"/>
                          </a:solidFill>
                          <a:effectLst/>
                          <a:latin typeface="+mn-lt"/>
                          <a:ea typeface="+mn-ea"/>
                          <a:cs typeface="+mn-cs"/>
                        </a:rPr>
                        <a:t>поріг звітування для СПФМ по пороговим фінансовим операціям</a:t>
                      </a:r>
                      <a:endParaRPr lang="uk-UA" sz="1800" b="1" dirty="0" smtClean="0"/>
                    </a:p>
                    <a:p>
                      <a:pPr algn="ctr"/>
                      <a:endParaRPr lang="uk-UA" sz="1800" dirty="0"/>
                    </a:p>
                  </a:txBody>
                  <a:tcPr/>
                </a:tc>
                <a:extLst>
                  <a:ext uri="{0D108BD9-81ED-4DB2-BD59-A6C34878D82A}">
                    <a16:rowId xmlns:a16="http://schemas.microsoft.com/office/drawing/2014/main" val="3245425534"/>
                  </a:ext>
                </a:extLst>
              </a:tr>
              <a:tr h="1337034">
                <a:tc>
                  <a:txBody>
                    <a:bodyPr/>
                    <a:lstStyle/>
                    <a:p>
                      <a:pPr algn="ctr"/>
                      <a:r>
                        <a:rPr lang="uk-UA" sz="2800" kern="1200" dirty="0" smtClean="0">
                          <a:solidFill>
                            <a:schemeClr val="dk1"/>
                          </a:solidFill>
                          <a:effectLst/>
                          <a:latin typeface="+mn-lt"/>
                          <a:ea typeface="+mn-ea"/>
                          <a:cs typeface="+mn-cs"/>
                        </a:rPr>
                        <a:t>Стаття 15 Закону 1702</a:t>
                      </a:r>
                    </a:p>
                    <a:p>
                      <a:pPr algn="ctr"/>
                      <a:r>
                        <a:rPr lang="uk-UA" sz="2800" kern="1200" dirty="0" smtClean="0">
                          <a:solidFill>
                            <a:schemeClr val="dk1"/>
                          </a:solidFill>
                          <a:effectLst/>
                          <a:latin typeface="+mn-lt"/>
                          <a:ea typeface="+mn-ea"/>
                          <a:cs typeface="+mn-cs"/>
                        </a:rPr>
                        <a:t>Обов'язковий фінансовий моніторинг</a:t>
                      </a:r>
                      <a:endParaRPr lang="uk-UA" sz="2800" dirty="0"/>
                    </a:p>
                  </a:txBody>
                  <a:tcPr/>
                </a:tc>
                <a:tc>
                  <a:txBody>
                    <a:bodyPr/>
                    <a:lstStyle/>
                    <a:p>
                      <a:pPr algn="ctr"/>
                      <a:r>
                        <a:rPr lang="uk-UA" sz="2800" dirty="0" smtClean="0"/>
                        <a:t>Стаття 20 Закону 361</a:t>
                      </a:r>
                    </a:p>
                    <a:p>
                      <a:pPr algn="ctr"/>
                      <a:r>
                        <a:rPr lang="uk-UA" sz="2800" dirty="0" smtClean="0"/>
                        <a:t>Порогові фінансові операції</a:t>
                      </a:r>
                      <a:endParaRPr lang="uk-UA" sz="2800" dirty="0"/>
                    </a:p>
                  </a:txBody>
                  <a:tcPr/>
                </a:tc>
                <a:extLst>
                  <a:ext uri="{0D108BD9-81ED-4DB2-BD59-A6C34878D82A}">
                    <a16:rowId xmlns:a16="http://schemas.microsoft.com/office/drawing/2014/main" val="2794805271"/>
                  </a:ext>
                </a:extLst>
              </a:tr>
            </a:tbl>
          </a:graphicData>
        </a:graphic>
      </p:graphicFrame>
    </p:spTree>
    <p:extLst>
      <p:ext uri="{BB962C8B-B14F-4D97-AF65-F5344CB8AC3E}">
        <p14:creationId xmlns:p14="http://schemas.microsoft.com/office/powerpoint/2010/main" val="32686039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27" y="0"/>
            <a:ext cx="8625795" cy="1825625"/>
          </a:xfrm>
        </p:spPr>
        <p:txBody>
          <a:bodyPr>
            <a:noAutofit/>
          </a:bodyPr>
          <a:lstStyle/>
          <a:p>
            <a:r>
              <a:rPr lang="uk-UA" sz="3600" b="1" dirty="0" smtClean="0">
                <a:solidFill>
                  <a:srgbClr val="0070C0"/>
                </a:solidFill>
                <a:latin typeface="+mn-lt"/>
              </a:rPr>
              <a:t>Ознаки для </a:t>
            </a:r>
            <a:r>
              <a:rPr lang="uk-UA" sz="3600" b="1" dirty="0">
                <a:solidFill>
                  <a:srgbClr val="0070C0"/>
                </a:solidFill>
                <a:latin typeface="+mn-lt"/>
              </a:rPr>
              <a:t>порогових фінансових </a:t>
            </a:r>
            <a:r>
              <a:rPr lang="uk-UA" sz="3600" b="1" dirty="0" smtClean="0">
                <a:solidFill>
                  <a:srgbClr val="0070C0"/>
                </a:solidFill>
                <a:latin typeface="+mn-lt"/>
              </a:rPr>
              <a:t>операцій, інформація про які надсилається до </a:t>
            </a:r>
            <a:r>
              <a:rPr lang="uk-UA" sz="3600" b="1" dirty="0" err="1" smtClean="0">
                <a:solidFill>
                  <a:srgbClr val="0070C0"/>
                </a:solidFill>
                <a:latin typeface="+mn-lt"/>
              </a:rPr>
              <a:t>Держфінмоніторингу</a:t>
            </a:r>
            <a:endParaRPr lang="uk-UA" sz="3600" b="1" dirty="0">
              <a:solidFill>
                <a:srgbClr val="0070C0"/>
              </a:solidFill>
              <a:latin typeface="+mn-lt"/>
            </a:endParaRPr>
          </a:p>
        </p:txBody>
      </p:sp>
      <p:sp>
        <p:nvSpPr>
          <p:cNvPr id="3" name="Місце для вмісту 2"/>
          <p:cNvSpPr>
            <a:spLocks noGrp="1"/>
          </p:cNvSpPr>
          <p:nvPr>
            <p:ph idx="1"/>
          </p:nvPr>
        </p:nvSpPr>
        <p:spPr>
          <a:xfrm>
            <a:off x="123825" y="1825625"/>
            <a:ext cx="11953874" cy="4918075"/>
          </a:xfrm>
          <a:pattFill prst="wdDnDiag">
            <a:fgClr>
              <a:schemeClr val="accent4">
                <a:lumMod val="20000"/>
                <a:lumOff val="80000"/>
              </a:schemeClr>
            </a:fgClr>
            <a:bgClr>
              <a:schemeClr val="bg1"/>
            </a:bgClr>
          </a:pattFill>
        </p:spPr>
        <p:txBody>
          <a:bodyPr>
            <a:normAutofit/>
          </a:bodyPr>
          <a:lstStyle/>
          <a:p>
            <a:pPr marL="514350" indent="-514350">
              <a:buFont typeface="+mj-lt"/>
              <a:buAutoNum type="arabicPeriod"/>
            </a:pPr>
            <a:r>
              <a:rPr lang="uk-UA" sz="3200" dirty="0">
                <a:solidFill>
                  <a:prstClr val="black"/>
                </a:solidFill>
                <a:ea typeface="Verdana" panose="020B0604030504040204" pitchFamily="34" charset="0"/>
                <a:cs typeface="Verdana" panose="020B0604030504040204" pitchFamily="34" charset="0"/>
              </a:rPr>
              <a:t>фінансові операції осіб, які мають реєстрацію, місце </a:t>
            </a:r>
            <a:r>
              <a:rPr lang="uk-UA" sz="3200" dirty="0" smtClean="0">
                <a:solidFill>
                  <a:prstClr val="black"/>
                </a:solidFill>
                <a:ea typeface="Verdana" panose="020B0604030504040204" pitchFamily="34" charset="0"/>
                <a:cs typeface="Verdana" panose="020B0604030504040204" pitchFamily="34" charset="0"/>
              </a:rPr>
              <a:t>проживання </a:t>
            </a:r>
            <a:r>
              <a:rPr lang="uk-UA" sz="3200" dirty="0">
                <a:solidFill>
                  <a:prstClr val="black"/>
                </a:solidFill>
                <a:ea typeface="Verdana" panose="020B0604030504040204" pitchFamily="34" charset="0"/>
                <a:cs typeface="Verdana" panose="020B0604030504040204" pitchFamily="34" charset="0"/>
              </a:rPr>
              <a:t>чи місцезнаходження в </a:t>
            </a:r>
            <a:r>
              <a:rPr lang="uk-UA" sz="3200" dirty="0">
                <a:solidFill>
                  <a:srgbClr val="C00000"/>
                </a:solidFill>
                <a:ea typeface="Verdana" panose="020B0604030504040204" pitchFamily="34" charset="0"/>
                <a:cs typeface="Verdana" panose="020B0604030504040204" pitchFamily="34" charset="0"/>
              </a:rPr>
              <a:t>державі (на території), що не виконує рекомендації </a:t>
            </a:r>
            <a:r>
              <a:rPr lang="uk-UA" sz="3200" dirty="0">
                <a:solidFill>
                  <a:prstClr val="black"/>
                </a:solidFill>
                <a:ea typeface="Verdana" panose="020B0604030504040204" pitchFamily="34" charset="0"/>
                <a:cs typeface="Verdana" panose="020B0604030504040204" pitchFamily="34" charset="0"/>
              </a:rPr>
              <a:t>у сфері </a:t>
            </a:r>
            <a:r>
              <a:rPr lang="uk-UA" sz="3200" dirty="0" smtClean="0">
                <a:solidFill>
                  <a:prstClr val="black"/>
                </a:solidFill>
                <a:ea typeface="Verdana" panose="020B0604030504040204" pitchFamily="34" charset="0"/>
                <a:cs typeface="Verdana" panose="020B0604030504040204" pitchFamily="34" charset="0"/>
              </a:rPr>
              <a:t>ПВК/ФТ</a:t>
            </a:r>
          </a:p>
          <a:p>
            <a:pPr marL="514350" indent="-514350">
              <a:buFont typeface="+mj-lt"/>
              <a:buAutoNum type="arabicPeriod"/>
            </a:pPr>
            <a:r>
              <a:rPr lang="uk-UA" sz="3200" dirty="0">
                <a:ea typeface="Verdana" panose="020B0604030504040204" pitchFamily="34" charset="0"/>
                <a:cs typeface="Verdana" panose="020B0604030504040204" pitchFamily="34" charset="0"/>
              </a:rPr>
              <a:t>фінансові операції з </a:t>
            </a:r>
            <a:r>
              <a:rPr lang="uk-UA" sz="3200" dirty="0">
                <a:solidFill>
                  <a:srgbClr val="C00000"/>
                </a:solidFill>
                <a:ea typeface="Verdana" panose="020B0604030504040204" pitchFamily="34" charset="0"/>
                <a:cs typeface="Verdana" panose="020B0604030504040204" pitchFamily="34" charset="0"/>
              </a:rPr>
              <a:t>готівкою</a:t>
            </a:r>
            <a:r>
              <a:rPr lang="uk-UA" sz="3200" dirty="0">
                <a:ea typeface="Verdana" panose="020B0604030504040204" pitchFamily="34" charset="0"/>
                <a:cs typeface="Verdana" panose="020B0604030504040204" pitchFamily="34" charset="0"/>
              </a:rPr>
              <a:t> (внесення, переказ, отримання коштів</a:t>
            </a:r>
            <a:r>
              <a:rPr lang="uk-UA" sz="3200" dirty="0" smtClean="0">
                <a:ea typeface="Verdana" panose="020B0604030504040204" pitchFamily="34" charset="0"/>
                <a:cs typeface="Verdana" panose="020B0604030504040204" pitchFamily="34" charset="0"/>
              </a:rPr>
              <a:t>)</a:t>
            </a:r>
          </a:p>
          <a:p>
            <a:pPr marL="514350" indent="-514350">
              <a:buFont typeface="+mj-lt"/>
              <a:buAutoNum type="arabicPeriod"/>
            </a:pPr>
            <a:r>
              <a:rPr lang="uk-UA" sz="3200" dirty="0"/>
              <a:t>фінансові операції </a:t>
            </a:r>
            <a:r>
              <a:rPr lang="uk-UA" sz="3200" dirty="0">
                <a:solidFill>
                  <a:srgbClr val="C00000"/>
                </a:solidFill>
              </a:rPr>
              <a:t>політично значущих осіб</a:t>
            </a:r>
            <a:r>
              <a:rPr lang="uk-UA" sz="3200" dirty="0"/>
              <a:t>, членів їх сім’ї та/або пов’язаних </a:t>
            </a:r>
            <a:r>
              <a:rPr lang="uk-UA" sz="3200" dirty="0" smtClean="0"/>
              <a:t>осіб</a:t>
            </a:r>
          </a:p>
          <a:p>
            <a:pPr marL="514350" indent="-514350">
              <a:buFont typeface="+mj-lt"/>
              <a:buAutoNum type="arabicPeriod"/>
            </a:pPr>
            <a:r>
              <a:rPr lang="uk-UA" sz="3200" dirty="0"/>
              <a:t>фінансові операції із </a:t>
            </a:r>
            <a:r>
              <a:rPr lang="uk-UA" sz="3200" dirty="0">
                <a:solidFill>
                  <a:srgbClr val="C00000"/>
                </a:solidFill>
              </a:rPr>
              <a:t>переказу коштів за кордон </a:t>
            </a:r>
            <a:r>
              <a:rPr lang="uk-UA" sz="3200" dirty="0"/>
              <a:t>(в тому числі до держав, віднесених Кабінетом Міністрів України до офшорних зон</a:t>
            </a:r>
            <a:r>
              <a:rPr lang="uk-UA" sz="3200" dirty="0" smtClean="0"/>
              <a:t>)</a:t>
            </a:r>
            <a:endParaRPr lang="uk-UA" sz="3200" dirty="0"/>
          </a:p>
          <a:p>
            <a:pPr marL="514350" indent="-514350">
              <a:buFont typeface="+mj-lt"/>
              <a:buAutoNum type="arabicPeriod"/>
            </a:pPr>
            <a:endParaRPr lang="uk-UA" sz="1800" dirty="0" smtClean="0">
              <a:latin typeface="Verdana" panose="020B0604030504040204" pitchFamily="34" charset="0"/>
              <a:ea typeface="Verdana" panose="020B0604030504040204" pitchFamily="34" charset="0"/>
              <a:cs typeface="Verdana" panose="020B0604030504040204" pitchFamily="34" charset="0"/>
            </a:endParaRPr>
          </a:p>
          <a:p>
            <a:pPr marL="514350" indent="-514350">
              <a:buFont typeface="+mj-lt"/>
              <a:buAutoNum type="arabicPeriod"/>
            </a:pPr>
            <a:endParaRPr lang="uk-UA" sz="18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514350" indent="-514350">
              <a:buFont typeface="+mj-lt"/>
              <a:buAutoNum type="arabicPeriod"/>
            </a:pPr>
            <a:endParaRPr lang="uk-UA" dirty="0"/>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9065342" y="127819"/>
            <a:ext cx="3012357" cy="1697806"/>
          </a:xfrm>
          <a:prstGeom prst="rect">
            <a:avLst/>
          </a:prstGeom>
        </p:spPr>
      </p:pic>
    </p:spTree>
    <p:extLst>
      <p:ext uri="{BB962C8B-B14F-4D97-AF65-F5344CB8AC3E}">
        <p14:creationId xmlns:p14="http://schemas.microsoft.com/office/powerpoint/2010/main" val="23361542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19948" y="365125"/>
            <a:ext cx="8534400" cy="1325563"/>
          </a:xfrm>
        </p:spPr>
        <p:txBody>
          <a:bodyPr>
            <a:normAutofit fontScale="90000"/>
          </a:bodyPr>
          <a:lstStyle/>
          <a:p>
            <a:r>
              <a:rPr lang="uk-UA" dirty="0" smtClean="0">
                <a:solidFill>
                  <a:srgbClr val="0070C0"/>
                </a:solidFill>
                <a:latin typeface="+mn-lt"/>
              </a:rPr>
              <a:t>Очікувані наслідки запровадження змін в зобов'язаннях щодо повідомлень</a:t>
            </a:r>
            <a:endParaRPr lang="uk-UA" dirty="0">
              <a:solidFill>
                <a:srgbClr val="0070C0"/>
              </a:solidFill>
              <a:latin typeface="+mn-lt"/>
            </a:endParaRPr>
          </a:p>
        </p:txBody>
      </p:sp>
      <p:sp>
        <p:nvSpPr>
          <p:cNvPr id="3" name="Місце для вмісту 2"/>
          <p:cNvSpPr>
            <a:spLocks noGrp="1"/>
          </p:cNvSpPr>
          <p:nvPr>
            <p:ph idx="1"/>
          </p:nvPr>
        </p:nvSpPr>
        <p:spPr>
          <a:xfrm>
            <a:off x="226142" y="2192593"/>
            <a:ext cx="11828206" cy="4552336"/>
          </a:xfrm>
          <a:blipFill>
            <a:blip r:embed="rId2"/>
            <a:tile tx="0" ty="0" sx="100000" sy="100000" flip="none" algn="tl"/>
          </a:blipFill>
        </p:spPr>
        <p:txBody>
          <a:bodyPr>
            <a:normAutofit/>
          </a:bodyPr>
          <a:lstStyle/>
          <a:p>
            <a:r>
              <a:rPr lang="uk-UA" sz="3200" dirty="0" smtClean="0">
                <a:solidFill>
                  <a:srgbClr val="C00000"/>
                </a:solidFill>
              </a:rPr>
              <a:t>автоматизація</a:t>
            </a:r>
            <a:r>
              <a:rPr lang="uk-UA" sz="3200" dirty="0" smtClean="0"/>
              <a:t> процесів виявлення та подання до </a:t>
            </a:r>
            <a:r>
              <a:rPr lang="uk-UA" sz="3200" dirty="0" err="1" smtClean="0"/>
              <a:t>Держфінмоінторингу</a:t>
            </a:r>
            <a:r>
              <a:rPr lang="uk-UA" sz="3200" dirty="0" smtClean="0"/>
              <a:t> інформації про порогові фінансові операції</a:t>
            </a:r>
          </a:p>
          <a:p>
            <a:r>
              <a:rPr lang="uk-UA" sz="3200" dirty="0" smtClean="0">
                <a:solidFill>
                  <a:srgbClr val="C00000"/>
                </a:solidFill>
              </a:rPr>
              <a:t>зменшення впливу </a:t>
            </a:r>
            <a:r>
              <a:rPr lang="uk-UA" sz="3200" dirty="0" smtClean="0"/>
              <a:t>людського фактору на процеси, зменшення ручної роботи персоналу</a:t>
            </a:r>
          </a:p>
          <a:p>
            <a:r>
              <a:rPr lang="uk-UA" sz="3200" dirty="0" smtClean="0">
                <a:solidFill>
                  <a:srgbClr val="C00000"/>
                </a:solidFill>
              </a:rPr>
              <a:t>покращення якості </a:t>
            </a:r>
            <a:r>
              <a:rPr lang="uk-UA" sz="3200" dirty="0" smtClean="0"/>
              <a:t>подання інформації щодо підозрілих фінансових операцій</a:t>
            </a:r>
          </a:p>
          <a:p>
            <a:r>
              <a:rPr lang="uk-UA" sz="3200" dirty="0" smtClean="0">
                <a:solidFill>
                  <a:srgbClr val="C00000"/>
                </a:solidFill>
                <a:ea typeface="Verdana" panose="020B0604030504040204" pitchFamily="34" charset="0"/>
                <a:cs typeface="Verdana" panose="020B0604030504040204" pitchFamily="34" charset="0"/>
              </a:rPr>
              <a:t>актуалізація інформації </a:t>
            </a:r>
            <a:r>
              <a:rPr lang="uk-UA" sz="3200" dirty="0">
                <a:ea typeface="Verdana" panose="020B0604030504040204" pitchFamily="34" charset="0"/>
                <a:cs typeface="Verdana" panose="020B0604030504040204" pitchFamily="34" charset="0"/>
              </a:rPr>
              <a:t>про </a:t>
            </a:r>
            <a:r>
              <a:rPr lang="uk-UA" sz="3200" dirty="0" smtClean="0">
                <a:ea typeface="Verdana" panose="020B0604030504040204" pitchFamily="34" charset="0"/>
                <a:cs typeface="Verdana" panose="020B0604030504040204" pitchFamily="34" charset="0"/>
              </a:rPr>
              <a:t>КБВ в Єдиному </a:t>
            </a:r>
            <a:r>
              <a:rPr lang="uk-UA" sz="3200" dirty="0">
                <a:ea typeface="Verdana" panose="020B0604030504040204" pitchFamily="34" charset="0"/>
                <a:cs typeface="Verdana" panose="020B0604030504040204" pitchFamily="34" charset="0"/>
              </a:rPr>
              <a:t>державному реєстрі юридичних осіб, фізичних осіб – підприємців та громадських </a:t>
            </a:r>
            <a:r>
              <a:rPr lang="uk-UA" sz="3200" dirty="0" smtClean="0">
                <a:ea typeface="Verdana" panose="020B0604030504040204" pitchFamily="34" charset="0"/>
                <a:cs typeface="Verdana" panose="020B0604030504040204" pitchFamily="34" charset="0"/>
              </a:rPr>
              <a:t>формувань</a:t>
            </a:r>
            <a:endParaRPr lang="uk-UA" sz="3200" dirty="0" smtClean="0"/>
          </a:p>
          <a:p>
            <a:endParaRPr lang="uk-UA" dirty="0" smtClean="0"/>
          </a:p>
          <a:p>
            <a:endParaRPr lang="uk-UA" dirty="0"/>
          </a:p>
        </p:txBody>
      </p:sp>
      <p:pic>
        <p:nvPicPr>
          <p:cNvPr id="5" name="Рисунок 4"/>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508205" y="135348"/>
            <a:ext cx="2461137" cy="1890098"/>
          </a:xfrm>
          <a:prstGeom prst="rect">
            <a:avLst/>
          </a:prstGeom>
        </p:spPr>
      </p:pic>
    </p:spTree>
    <p:extLst>
      <p:ext uri="{BB962C8B-B14F-4D97-AF65-F5344CB8AC3E}">
        <p14:creationId xmlns:p14="http://schemas.microsoft.com/office/powerpoint/2010/main" val="23446983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97655"/>
            <a:ext cx="12192000" cy="861133"/>
          </a:xfrm>
        </p:spPr>
        <p:txBody>
          <a:bodyPr>
            <a:noAutofit/>
          </a:bodyPr>
          <a:lstStyle/>
          <a:p>
            <a:pPr algn="ctr"/>
            <a:r>
              <a:rPr lang="uk-UA" sz="3600" b="1" dirty="0" smtClean="0">
                <a:solidFill>
                  <a:srgbClr val="0070C0"/>
                </a:solidFill>
              </a:rPr>
              <a:t>Зміни у виявленні та звітуванні про підозрілі фінансові операції</a:t>
            </a:r>
            <a:endParaRPr lang="uk-UA" sz="3600" b="1" dirty="0">
              <a:solidFill>
                <a:srgbClr val="0070C0"/>
              </a:solidFill>
            </a:endParaRPr>
          </a:p>
        </p:txBody>
      </p:sp>
      <p:graphicFrame>
        <p:nvGraphicFramePr>
          <p:cNvPr id="5" name="Місце для вмісту 4"/>
          <p:cNvGraphicFramePr>
            <a:graphicFrameLocks noGrp="1"/>
          </p:cNvGraphicFramePr>
          <p:nvPr>
            <p:ph idx="1"/>
            <p:extLst>
              <p:ext uri="{D42A27DB-BD31-4B8C-83A1-F6EECF244321}">
                <p14:modId xmlns:p14="http://schemas.microsoft.com/office/powerpoint/2010/main" val="3814120218"/>
              </p:ext>
            </p:extLst>
          </p:nvPr>
        </p:nvGraphicFramePr>
        <p:xfrm>
          <a:off x="196644" y="841664"/>
          <a:ext cx="11828208" cy="5978373"/>
        </p:xfrm>
        <a:graphic>
          <a:graphicData uri="http://schemas.openxmlformats.org/drawingml/2006/table">
            <a:tbl>
              <a:tblPr firstRow="1" bandRow="1">
                <a:tableStyleId>{5C22544A-7EE6-4342-B048-85BDC9FD1C3A}</a:tableStyleId>
              </a:tblPr>
              <a:tblGrid>
                <a:gridCol w="5914104">
                  <a:extLst>
                    <a:ext uri="{9D8B030D-6E8A-4147-A177-3AD203B41FA5}">
                      <a16:colId xmlns:a16="http://schemas.microsoft.com/office/drawing/2014/main" val="160460148"/>
                    </a:ext>
                  </a:extLst>
                </a:gridCol>
                <a:gridCol w="5914104">
                  <a:extLst>
                    <a:ext uri="{9D8B030D-6E8A-4147-A177-3AD203B41FA5}">
                      <a16:colId xmlns:a16="http://schemas.microsoft.com/office/drawing/2014/main" val="3385694686"/>
                    </a:ext>
                  </a:extLst>
                </a:gridCol>
              </a:tblGrid>
              <a:tr h="525089">
                <a:tc>
                  <a:txBody>
                    <a:bodyPr/>
                    <a:lstStyle/>
                    <a:p>
                      <a:pPr algn="ctr"/>
                      <a:r>
                        <a:rPr lang="uk-UA" sz="3200" dirty="0" smtClean="0">
                          <a:solidFill>
                            <a:srgbClr val="FF0000"/>
                          </a:solidFill>
                        </a:rPr>
                        <a:t>Закон 1702 (чинний)</a:t>
                      </a:r>
                      <a:endParaRPr lang="uk-UA" sz="3200" dirty="0">
                        <a:solidFill>
                          <a:srgbClr val="FF0000"/>
                        </a:solidFill>
                      </a:endParaRPr>
                    </a:p>
                  </a:txBody>
                  <a:tcPr/>
                </a:tc>
                <a:tc>
                  <a:txBody>
                    <a:bodyPr/>
                    <a:lstStyle/>
                    <a:p>
                      <a:pPr algn="ctr"/>
                      <a:r>
                        <a:rPr lang="uk-UA" sz="1800" dirty="0" smtClean="0"/>
                        <a:t> </a:t>
                      </a:r>
                      <a:r>
                        <a:rPr lang="uk-UA" sz="3200" dirty="0" smtClean="0">
                          <a:solidFill>
                            <a:srgbClr val="FF0000"/>
                          </a:solidFill>
                        </a:rPr>
                        <a:t>Закон 361</a:t>
                      </a:r>
                      <a:endParaRPr lang="uk-UA" sz="3200" dirty="0">
                        <a:solidFill>
                          <a:srgbClr val="FF0000"/>
                        </a:solidFill>
                      </a:endParaRPr>
                    </a:p>
                  </a:txBody>
                  <a:tcPr/>
                </a:tc>
                <a:extLst>
                  <a:ext uri="{0D108BD9-81ED-4DB2-BD59-A6C34878D82A}">
                    <a16:rowId xmlns:a16="http://schemas.microsoft.com/office/drawing/2014/main" val="1279250184"/>
                  </a:ext>
                </a:extLst>
              </a:tr>
              <a:tr h="1330936">
                <a:tc>
                  <a:txBody>
                    <a:bodyPr/>
                    <a:lstStyle/>
                    <a:p>
                      <a:pPr algn="ctr"/>
                      <a:r>
                        <a:rPr lang="ru-RU" sz="2000" b="0" i="0" kern="1200" dirty="0" err="1" smtClean="0">
                          <a:solidFill>
                            <a:schemeClr val="dk1"/>
                          </a:solidFill>
                          <a:effectLst/>
                          <a:latin typeface="+mn-lt"/>
                          <a:ea typeface="+mn-ea"/>
                          <a:cs typeface="+mn-cs"/>
                        </a:rPr>
                        <a:t>Фінансова</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операція</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підлягає</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внутрішньому</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фінансовому</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моніторингу</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якщо</a:t>
                      </a:r>
                      <a:r>
                        <a:rPr lang="ru-RU" sz="2000" b="0" i="0" kern="1200" dirty="0" smtClean="0">
                          <a:solidFill>
                            <a:schemeClr val="dk1"/>
                          </a:solidFill>
                          <a:effectLst/>
                          <a:latin typeface="+mn-lt"/>
                          <a:ea typeface="+mn-ea"/>
                          <a:cs typeface="+mn-cs"/>
                        </a:rPr>
                        <a:t> у </a:t>
                      </a:r>
                      <a:r>
                        <a:rPr lang="ru-RU" sz="2000" b="0" i="0" kern="1200" dirty="0" err="1" smtClean="0">
                          <a:solidFill>
                            <a:schemeClr val="dk1"/>
                          </a:solidFill>
                          <a:effectLst/>
                          <a:latin typeface="+mn-lt"/>
                          <a:ea typeface="+mn-ea"/>
                          <a:cs typeface="+mn-cs"/>
                        </a:rPr>
                        <a:t>суб'єкта</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первинного</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фінансового</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моніторингу</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виникають</a:t>
                      </a:r>
                      <a:r>
                        <a:rPr lang="ru-RU" sz="2000" b="0" i="0" kern="1200" dirty="0" smtClean="0">
                          <a:solidFill>
                            <a:schemeClr val="dk1"/>
                          </a:solidFill>
                          <a:effectLst/>
                          <a:latin typeface="+mn-lt"/>
                          <a:ea typeface="+mn-ea"/>
                          <a:cs typeface="+mn-cs"/>
                        </a:rPr>
                        <a:t> </a:t>
                      </a:r>
                      <a:r>
                        <a:rPr lang="ru-RU" sz="2000" b="0" i="0" kern="1200" dirty="0" err="1" smtClean="0">
                          <a:solidFill>
                            <a:schemeClr val="dk1"/>
                          </a:solidFill>
                          <a:effectLst/>
                          <a:latin typeface="+mn-lt"/>
                          <a:ea typeface="+mn-ea"/>
                          <a:cs typeface="+mn-cs"/>
                        </a:rPr>
                        <a:t>підозри</a:t>
                      </a:r>
                      <a:endParaRPr lang="uk-UA"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uk-UA" sz="2000" b="0" i="0" dirty="0" smtClean="0">
                          <a:solidFill>
                            <a:srgbClr val="363632"/>
                          </a:solidFill>
                          <a:effectLst/>
                          <a:latin typeface="+mn-lt"/>
                        </a:rPr>
                        <a:t>Фінансові операції незалежно від суми, вважаються підозрілими, якщо СПФМ має підозру або має достатні підстави для підозри, що вони є результатом злочинної діяльності або пов'язані чи стосуються ФТ або Ф РЗМЗ</a:t>
                      </a:r>
                      <a:endParaRPr lang="uk-UA" sz="2000" dirty="0" smtClean="0">
                        <a:latin typeface="+mn-lt"/>
                      </a:endParaRPr>
                    </a:p>
                  </a:txBody>
                  <a:tcPr/>
                </a:tc>
                <a:extLst>
                  <a:ext uri="{0D108BD9-81ED-4DB2-BD59-A6C34878D82A}">
                    <a16:rowId xmlns:a16="http://schemas.microsoft.com/office/drawing/2014/main" val="1225651772"/>
                  </a:ext>
                </a:extLst>
              </a:tr>
              <a:tr h="2479673">
                <a:tc>
                  <a:txBody>
                    <a:bodyPr/>
                    <a:lstStyle/>
                    <a:p>
                      <a:r>
                        <a:rPr lang="uk-UA" sz="2000" b="0" i="0" kern="1200" dirty="0" err="1" smtClean="0">
                          <a:solidFill>
                            <a:schemeClr val="dk1"/>
                          </a:solidFill>
                          <a:effectLst/>
                          <a:latin typeface="+mn-lt"/>
                          <a:ea typeface="+mn-ea"/>
                          <a:cs typeface="+mn-cs"/>
                        </a:rPr>
                        <a:t>Грунтуються</a:t>
                      </a:r>
                      <a:r>
                        <a:rPr lang="uk-UA" sz="2000" b="0" i="0" kern="1200" dirty="0" smtClean="0">
                          <a:solidFill>
                            <a:schemeClr val="dk1"/>
                          </a:solidFill>
                          <a:effectLst/>
                          <a:latin typeface="+mn-lt"/>
                          <a:ea typeface="+mn-ea"/>
                          <a:cs typeface="+mn-cs"/>
                        </a:rPr>
                        <a:t> зокрема на:</a:t>
                      </a:r>
                    </a:p>
                    <a:p>
                      <a:pPr marL="285750" indent="-285750">
                        <a:buFontTx/>
                        <a:buChar char="-"/>
                      </a:pPr>
                      <a:r>
                        <a:rPr lang="uk-UA" sz="2000" b="0" i="0" kern="1200" dirty="0" smtClean="0">
                          <a:solidFill>
                            <a:schemeClr val="dk1"/>
                          </a:solidFill>
                          <a:effectLst/>
                          <a:latin typeface="+mn-lt"/>
                          <a:ea typeface="+mn-ea"/>
                          <a:cs typeface="+mn-cs"/>
                        </a:rPr>
                        <a:t>критеріях ризиків, визначених самостійно СПФМ з урахуванням критеріїв ризиків, встановлених МФ;</a:t>
                      </a:r>
                    </a:p>
                    <a:p>
                      <a:pPr marL="285750" indent="-285750">
                        <a:buFontTx/>
                        <a:buChar char="-"/>
                      </a:pPr>
                      <a:r>
                        <a:rPr lang="uk-UA" sz="2000" b="0" i="0" kern="1200" dirty="0" smtClean="0">
                          <a:solidFill>
                            <a:schemeClr val="dk1"/>
                          </a:solidFill>
                          <a:effectLst/>
                          <a:latin typeface="+mn-lt"/>
                          <a:ea typeface="+mn-ea"/>
                          <a:cs typeface="+mn-cs"/>
                        </a:rPr>
                        <a:t>встановленні невідповідності фінансової (фінансових) операції (операцій) фінансовому стану та/або змісту діяльності клієнта;</a:t>
                      </a:r>
                    </a:p>
                    <a:p>
                      <a:pPr marL="285750" indent="-285750">
                        <a:buFontTx/>
                        <a:buChar char="-"/>
                      </a:pPr>
                      <a:r>
                        <a:rPr lang="uk-UA" sz="2000" b="0" i="0" kern="1200" dirty="0" smtClean="0">
                          <a:solidFill>
                            <a:schemeClr val="dk1"/>
                          </a:solidFill>
                          <a:effectLst/>
                          <a:latin typeface="+mn-lt"/>
                          <a:ea typeface="+mn-ea"/>
                          <a:cs typeface="+mn-cs"/>
                        </a:rPr>
                        <a:t>типологічних дослідженнях </a:t>
                      </a:r>
                      <a:r>
                        <a:rPr lang="uk-UA" sz="2000" b="0" i="0" kern="1200" dirty="0" err="1" smtClean="0">
                          <a:solidFill>
                            <a:schemeClr val="dk1"/>
                          </a:solidFill>
                          <a:effectLst/>
                          <a:latin typeface="+mn-lt"/>
                          <a:ea typeface="+mn-ea"/>
                          <a:cs typeface="+mn-cs"/>
                        </a:rPr>
                        <a:t>Держфінмоінторингу</a:t>
                      </a:r>
                      <a:r>
                        <a:rPr lang="uk-UA" sz="2000" b="0" i="0" kern="1200" dirty="0" smtClean="0">
                          <a:solidFill>
                            <a:schemeClr val="dk1"/>
                          </a:solidFill>
                          <a:effectLst/>
                          <a:latin typeface="+mn-lt"/>
                          <a:ea typeface="+mn-ea"/>
                          <a:cs typeface="+mn-cs"/>
                        </a:rPr>
                        <a:t>.</a:t>
                      </a:r>
                      <a:endParaRPr lang="uk-UA" sz="2000" dirty="0"/>
                    </a:p>
                  </a:txBody>
                  <a:tcPr/>
                </a:tc>
                <a:tc>
                  <a:txBody>
                    <a:bodyPr/>
                    <a:lstStyle/>
                    <a:p>
                      <a:pPr algn="ctr"/>
                      <a:r>
                        <a:rPr lang="uk-UA" sz="2000" b="0" i="0" kern="1200" dirty="0" smtClean="0">
                          <a:solidFill>
                            <a:schemeClr val="dk1"/>
                          </a:solidFill>
                          <a:effectLst/>
                          <a:latin typeface="+mn-lt"/>
                          <a:ea typeface="+mn-ea"/>
                          <a:cs typeface="+mn-cs"/>
                        </a:rPr>
                        <a:t>СПФМ враховує:</a:t>
                      </a:r>
                    </a:p>
                    <a:p>
                      <a:pPr marL="285750" indent="-285750" algn="l">
                        <a:buFontTx/>
                        <a:buChar char="-"/>
                      </a:pPr>
                      <a:r>
                        <a:rPr lang="uk-UA" sz="2000" b="0" i="0" kern="1200" dirty="0" smtClean="0">
                          <a:solidFill>
                            <a:schemeClr val="dk1"/>
                          </a:solidFill>
                          <a:effectLst/>
                          <a:latin typeface="+mn-lt"/>
                          <a:ea typeface="+mn-ea"/>
                          <a:cs typeface="+mn-cs"/>
                        </a:rPr>
                        <a:t>типологічні дослідження, підготовлені </a:t>
                      </a:r>
                      <a:r>
                        <a:rPr lang="uk-UA" sz="2000" b="0" i="0" kern="1200" dirty="0" err="1" smtClean="0">
                          <a:solidFill>
                            <a:schemeClr val="dk1"/>
                          </a:solidFill>
                          <a:effectLst/>
                          <a:latin typeface="+mn-lt"/>
                          <a:ea typeface="+mn-ea"/>
                          <a:cs typeface="+mn-cs"/>
                        </a:rPr>
                        <a:t>Держфінмоніторингом</a:t>
                      </a:r>
                      <a:r>
                        <a:rPr lang="uk-UA" sz="2000" b="0" i="0" kern="1200" dirty="0" smtClean="0">
                          <a:solidFill>
                            <a:schemeClr val="dk1"/>
                          </a:solidFill>
                          <a:effectLst/>
                          <a:latin typeface="+mn-lt"/>
                          <a:ea typeface="+mn-ea"/>
                          <a:cs typeface="+mn-cs"/>
                        </a:rPr>
                        <a:t>, </a:t>
                      </a:r>
                    </a:p>
                    <a:p>
                      <a:pPr marL="285750" indent="-285750" algn="l">
                        <a:buFontTx/>
                        <a:buChar char="-"/>
                      </a:pPr>
                      <a:r>
                        <a:rPr lang="uk-UA" sz="2000" b="0" i="0" kern="1200" dirty="0" smtClean="0">
                          <a:solidFill>
                            <a:schemeClr val="dk1"/>
                          </a:solidFill>
                          <a:effectLst/>
                          <a:latin typeface="+mn-lt"/>
                          <a:ea typeface="+mn-ea"/>
                          <a:cs typeface="+mn-cs"/>
                        </a:rPr>
                        <a:t>рекомендації суб'єктів державного фінансового моніторингу.</a:t>
                      </a:r>
                      <a:endParaRPr lang="uk-UA" sz="2000" dirty="0"/>
                    </a:p>
                  </a:txBody>
                  <a:tcPr/>
                </a:tc>
                <a:extLst>
                  <a:ext uri="{0D108BD9-81ED-4DB2-BD59-A6C34878D82A}">
                    <a16:rowId xmlns:a16="http://schemas.microsoft.com/office/drawing/2014/main" val="3245425534"/>
                  </a:ext>
                </a:extLst>
              </a:tr>
              <a:tr h="1253973">
                <a:tc>
                  <a:txBody>
                    <a:bodyPr/>
                    <a:lstStyle/>
                    <a:p>
                      <a:pPr algn="ctr"/>
                      <a:r>
                        <a:rPr lang="uk-UA" sz="2400" kern="1200" dirty="0" smtClean="0">
                          <a:solidFill>
                            <a:schemeClr val="dk1"/>
                          </a:solidFill>
                          <a:effectLst/>
                          <a:latin typeface="+mn-lt"/>
                          <a:ea typeface="+mn-ea"/>
                          <a:cs typeface="+mn-cs"/>
                        </a:rPr>
                        <a:t>Стаття 16 Закону 1702</a:t>
                      </a:r>
                    </a:p>
                    <a:p>
                      <a:pPr algn="ctr"/>
                      <a:r>
                        <a:rPr lang="uk-UA" sz="2400" kern="1200" dirty="0" smtClean="0">
                          <a:solidFill>
                            <a:srgbClr val="FF0000"/>
                          </a:solidFill>
                          <a:effectLst/>
                          <a:latin typeface="+mn-lt"/>
                          <a:ea typeface="+mn-ea"/>
                          <a:cs typeface="+mn-cs"/>
                        </a:rPr>
                        <a:t>Внутрішній фінансовий моніторинг</a:t>
                      </a:r>
                      <a:endParaRPr lang="uk-UA" sz="2400" dirty="0">
                        <a:solidFill>
                          <a:srgbClr val="FF0000"/>
                        </a:solidFill>
                      </a:endParaRPr>
                    </a:p>
                  </a:txBody>
                  <a:tcPr/>
                </a:tc>
                <a:tc>
                  <a:txBody>
                    <a:bodyPr/>
                    <a:lstStyle/>
                    <a:p>
                      <a:pPr algn="ctr"/>
                      <a:r>
                        <a:rPr lang="uk-UA" sz="2400" dirty="0" smtClean="0"/>
                        <a:t>Стаття 21 Закону 361</a:t>
                      </a:r>
                    </a:p>
                    <a:p>
                      <a:pPr algn="ctr"/>
                      <a:r>
                        <a:rPr lang="uk-UA" sz="2400" dirty="0" smtClean="0">
                          <a:solidFill>
                            <a:srgbClr val="FF0000"/>
                          </a:solidFill>
                        </a:rPr>
                        <a:t>Підозрілі фінансові операції (діяльність)</a:t>
                      </a:r>
                      <a:endParaRPr lang="uk-UA" sz="2400" dirty="0">
                        <a:solidFill>
                          <a:srgbClr val="FF0000"/>
                        </a:solidFill>
                      </a:endParaRPr>
                    </a:p>
                  </a:txBody>
                  <a:tcPr/>
                </a:tc>
                <a:extLst>
                  <a:ext uri="{0D108BD9-81ED-4DB2-BD59-A6C34878D82A}">
                    <a16:rowId xmlns:a16="http://schemas.microsoft.com/office/drawing/2014/main" val="2794805271"/>
                  </a:ext>
                </a:extLst>
              </a:tr>
            </a:tbl>
          </a:graphicData>
        </a:graphic>
      </p:graphicFrame>
    </p:spTree>
    <p:extLst>
      <p:ext uri="{BB962C8B-B14F-4D97-AF65-F5344CB8AC3E}">
        <p14:creationId xmlns:p14="http://schemas.microsoft.com/office/powerpoint/2010/main" val="30010503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7058" y="365126"/>
            <a:ext cx="6921910" cy="1014788"/>
          </a:xfrm>
        </p:spPr>
        <p:txBody>
          <a:bodyPr>
            <a:normAutofit fontScale="90000"/>
          </a:bodyPr>
          <a:lstStyle/>
          <a:p>
            <a:pPr algn="ctr"/>
            <a:r>
              <a:rPr lang="uk-UA" sz="36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Регулювання та нагляд</a:t>
            </a:r>
            <a:br>
              <a:rPr lang="uk-UA" sz="36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br>
            <a:endParaRPr lang="uk-UA" sz="3600"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171450" y="1700784"/>
            <a:ext cx="11849100" cy="5034313"/>
          </a:xfrm>
          <a:gradFill>
            <a:gsLst>
              <a:gs pos="0">
                <a:schemeClr val="accent2">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85000" lnSpcReduction="20000"/>
          </a:bodyPr>
          <a:lstStyle/>
          <a:p>
            <a:pPr marL="0" indent="0">
              <a:buNone/>
            </a:pPr>
            <a:r>
              <a:rPr lang="uk-UA" sz="3300" b="1" u="sng" dirty="0" smtClean="0">
                <a:solidFill>
                  <a:srgbClr val="C00000"/>
                </a:solidFill>
                <a:ea typeface="Verdana" panose="020B0604030504040204" pitchFamily="34" charset="0"/>
                <a:cs typeface="Verdana" panose="020B0604030504040204" pitchFamily="34" charset="0"/>
              </a:rPr>
              <a:t>Змінено повноваження СДФМ щодо здійснення нагляду за СПФМ:</a:t>
            </a:r>
          </a:p>
          <a:p>
            <a:pPr algn="just">
              <a:buFontTx/>
              <a:buChar char="-"/>
            </a:pPr>
            <a:r>
              <a:rPr lang="uk-UA" sz="3300" dirty="0" smtClean="0">
                <a:ea typeface="Verdana" panose="020B0604030504040204" pitchFamily="34" charset="0"/>
                <a:cs typeface="Verdana" panose="020B0604030504040204" pitchFamily="34" charset="0"/>
              </a:rPr>
              <a:t>нагляд за платіжними організаціями, страховиками, кредитними спілками, ломбардами, фінансовими установами, операторами поштового зв'язку, лізинговими компаніями та іншими віднесено до компетенції </a:t>
            </a:r>
            <a:r>
              <a:rPr lang="uk-UA" sz="3300" b="1" dirty="0" smtClean="0">
                <a:solidFill>
                  <a:srgbClr val="FF0000"/>
                </a:solidFill>
                <a:ea typeface="Verdana" panose="020B0604030504040204" pitchFamily="34" charset="0"/>
                <a:cs typeface="Verdana" panose="020B0604030504040204" pitchFamily="34" charset="0"/>
              </a:rPr>
              <a:t>НБУ (з урахуванням перехідних положень)</a:t>
            </a:r>
            <a:r>
              <a:rPr lang="uk-UA" sz="3300" dirty="0" smtClean="0">
                <a:ea typeface="Verdana" panose="020B0604030504040204" pitchFamily="34" charset="0"/>
                <a:cs typeface="Verdana" panose="020B0604030504040204" pitchFamily="34" charset="0"/>
              </a:rPr>
              <a:t>;</a:t>
            </a:r>
            <a:endParaRPr lang="uk-UA" sz="3300" dirty="0">
              <a:ea typeface="Verdana" panose="020B0604030504040204" pitchFamily="34" charset="0"/>
              <a:cs typeface="Verdana" panose="020B0604030504040204" pitchFamily="34" charset="0"/>
            </a:endParaRPr>
          </a:p>
          <a:p>
            <a:pPr algn="just">
              <a:buFontTx/>
              <a:buChar char="-"/>
            </a:pPr>
            <a:r>
              <a:rPr lang="uk-UA" sz="3300" dirty="0" smtClean="0">
                <a:ea typeface="Verdana" panose="020B0604030504040204" pitchFamily="34" charset="0"/>
                <a:cs typeface="Verdana" panose="020B0604030504040204" pitchFamily="34" charset="0"/>
              </a:rPr>
              <a:t>нагляд за суб’єктами господарювання, які надають послуги з питань оподаткування, ріелторами, віднесено до компетенції </a:t>
            </a:r>
            <a:r>
              <a:rPr lang="uk-UA" sz="3300" b="1" dirty="0" smtClean="0">
                <a:solidFill>
                  <a:srgbClr val="FF0000"/>
                </a:solidFill>
                <a:ea typeface="Verdana" panose="020B0604030504040204" pitchFamily="34" charset="0"/>
                <a:cs typeface="Verdana" panose="020B0604030504040204" pitchFamily="34" charset="0"/>
              </a:rPr>
              <a:t>Мінфіну</a:t>
            </a:r>
            <a:r>
              <a:rPr lang="uk-UA" sz="3300" dirty="0" smtClean="0">
                <a:ea typeface="Verdana" panose="020B0604030504040204" pitchFamily="34" charset="0"/>
                <a:cs typeface="Verdana" panose="020B0604030504040204" pitchFamily="34" charset="0"/>
              </a:rPr>
              <a:t>;</a:t>
            </a:r>
          </a:p>
          <a:p>
            <a:pPr algn="just">
              <a:buFontTx/>
              <a:buChar char="-"/>
            </a:pPr>
            <a:r>
              <a:rPr lang="uk-UA" sz="3300" dirty="0" smtClean="0">
                <a:ea typeface="Verdana" panose="020B0604030504040204" pitchFamily="34" charset="0"/>
                <a:cs typeface="Verdana" panose="020B0604030504040204" pitchFamily="34" charset="0"/>
              </a:rPr>
              <a:t>нагляд за особами, які надають послуги щодо створення, забезпечення діяльності або управління юридичними особами віднесено до компетенції </a:t>
            </a:r>
            <a:r>
              <a:rPr lang="uk-UA" sz="3300" b="1" dirty="0" smtClean="0">
                <a:solidFill>
                  <a:srgbClr val="FF0000"/>
                </a:solidFill>
                <a:ea typeface="Verdana" panose="020B0604030504040204" pitchFamily="34" charset="0"/>
                <a:cs typeface="Verdana" panose="020B0604030504040204" pitchFamily="34" charset="0"/>
              </a:rPr>
              <a:t>Мінюсту;</a:t>
            </a:r>
          </a:p>
          <a:p>
            <a:pPr algn="just">
              <a:buFontTx/>
              <a:buChar char="-"/>
            </a:pPr>
            <a:r>
              <a:rPr lang="uk-UA" sz="3300" dirty="0" smtClean="0">
                <a:ea typeface="Verdana" panose="020B0604030504040204" pitchFamily="34" charset="0"/>
                <a:cs typeface="Verdana" panose="020B0604030504040204" pitchFamily="34" charset="0"/>
              </a:rPr>
              <a:t>нагляд за товарними та іншими біржами, пенсійними фондами, фондами фінансування будівництва віднесено до компетенції </a:t>
            </a:r>
            <a:r>
              <a:rPr lang="uk-UA" sz="3300" b="1" dirty="0" smtClean="0">
                <a:solidFill>
                  <a:srgbClr val="FF0000"/>
                </a:solidFill>
                <a:ea typeface="Verdana" panose="020B0604030504040204" pitchFamily="34" charset="0"/>
                <a:cs typeface="Verdana" panose="020B0604030504040204" pitchFamily="34" charset="0"/>
              </a:rPr>
              <a:t>НКЦПФР;</a:t>
            </a:r>
          </a:p>
          <a:p>
            <a:pPr algn="just">
              <a:buFontTx/>
              <a:buChar char="-"/>
            </a:pPr>
            <a:r>
              <a:rPr lang="uk-UA" sz="3600" dirty="0" smtClean="0"/>
              <a:t>нагляд за постачальники </a:t>
            </a:r>
            <a:r>
              <a:rPr lang="uk-UA" sz="3600" dirty="0"/>
              <a:t>послуг, пов'язаних з обігом віртуальних активів </a:t>
            </a:r>
            <a:r>
              <a:rPr lang="uk-UA" sz="3600" dirty="0" smtClean="0"/>
              <a:t>в</a:t>
            </a:r>
            <a:r>
              <a:rPr lang="uk-UA" sz="3300" dirty="0" smtClean="0">
                <a:ea typeface="Verdana" panose="020B0604030504040204" pitchFamily="34" charset="0"/>
                <a:cs typeface="Verdana" panose="020B0604030504040204" pitchFamily="34" charset="0"/>
              </a:rPr>
              <a:t>іднесено </a:t>
            </a:r>
            <a:r>
              <a:rPr lang="uk-UA" sz="3300" dirty="0">
                <a:ea typeface="Verdana" panose="020B0604030504040204" pitchFamily="34" charset="0"/>
                <a:cs typeface="Verdana" panose="020B0604030504040204" pitchFamily="34" charset="0"/>
              </a:rPr>
              <a:t>до компетенції </a:t>
            </a:r>
            <a:r>
              <a:rPr lang="uk-UA" sz="3300" b="1" dirty="0" err="1" smtClean="0">
                <a:solidFill>
                  <a:srgbClr val="FF0000"/>
                </a:solidFill>
                <a:ea typeface="Verdana" panose="020B0604030504040204" pitchFamily="34" charset="0"/>
                <a:cs typeface="Verdana" panose="020B0604030504040204" pitchFamily="34" charset="0"/>
              </a:rPr>
              <a:t>Мінцифри</a:t>
            </a:r>
            <a:r>
              <a:rPr lang="uk-UA" sz="3300" b="1" dirty="0" smtClean="0">
                <a:solidFill>
                  <a:srgbClr val="FF0000"/>
                </a:solidFill>
                <a:ea typeface="Verdana" panose="020B0604030504040204" pitchFamily="34" charset="0"/>
                <a:cs typeface="Verdana" panose="020B0604030504040204" pitchFamily="34" charset="0"/>
              </a:rPr>
              <a:t>.</a:t>
            </a:r>
            <a:endParaRPr lang="uk-UA" sz="3300" b="1" dirty="0">
              <a:solidFill>
                <a:srgbClr val="FF0000"/>
              </a:solidFill>
              <a:ea typeface="Verdana" panose="020B0604030504040204" pitchFamily="34" charset="0"/>
              <a:cs typeface="Verdana" panose="020B0604030504040204" pitchFamily="34" charset="0"/>
            </a:endParaRPr>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171450" y="141665"/>
            <a:ext cx="2266950" cy="1559119"/>
          </a:xfrm>
          <a:prstGeom prst="rect">
            <a:avLst/>
          </a:prstGeom>
        </p:spPr>
      </p:pic>
      <p:pic>
        <p:nvPicPr>
          <p:cNvPr id="5" name="Рисунок 4"/>
          <p:cNvPicPr>
            <a:picLocks noChangeAspect="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Lst>
          </a:blip>
          <a:stretch>
            <a:fillRect/>
          </a:stretch>
        </p:blipFill>
        <p:spPr>
          <a:xfrm>
            <a:off x="9756648" y="141665"/>
            <a:ext cx="2263902" cy="1559119"/>
          </a:xfrm>
          <a:prstGeom prst="rect">
            <a:avLst/>
          </a:prstGeom>
        </p:spPr>
      </p:pic>
    </p:spTree>
    <p:extLst>
      <p:ext uri="{BB962C8B-B14F-4D97-AF65-F5344CB8AC3E}">
        <p14:creationId xmlns:p14="http://schemas.microsoft.com/office/powerpoint/2010/main" val="39542942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6051" y="365125"/>
            <a:ext cx="7649497" cy="844243"/>
          </a:xfrm>
        </p:spPr>
        <p:txBody>
          <a:bodyPr>
            <a:noAutofit/>
          </a:bodyPr>
          <a:lstStyle/>
          <a:p>
            <a:pPr algn="ctr"/>
            <a:r>
              <a:rPr lang="uk-UA" b="1" dirty="0" smtClean="0">
                <a:solidFill>
                  <a:schemeClr val="accent5">
                    <a:lumMod val="50000"/>
                  </a:schemeClr>
                </a:solidFill>
                <a:latin typeface="+mn-lt"/>
                <a:ea typeface="Verdana" panose="020B0604030504040204" pitchFamily="34" charset="0"/>
                <a:cs typeface="Verdana" panose="020B0604030504040204" pitchFamily="34" charset="0"/>
              </a:rPr>
              <a:t>Регулювання та нагляд</a:t>
            </a:r>
            <a:endParaRPr lang="uk-UA" b="1" dirty="0">
              <a:solidFill>
                <a:schemeClr val="accent5">
                  <a:lumMod val="50000"/>
                </a:schemeClr>
              </a:solidFill>
              <a:latin typeface="+mn-lt"/>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137652" y="1450129"/>
            <a:ext cx="11916696" cy="5314465"/>
          </a:xfrm>
        </p:spPr>
        <p:txBody>
          <a:bodyPr>
            <a:noAutofit/>
          </a:bodyPr>
          <a:lstStyle/>
          <a:p>
            <a:pPr marL="0" indent="0">
              <a:buNone/>
            </a:pPr>
            <a:r>
              <a:rPr lang="uk-UA" b="1" u="sng" dirty="0" smtClean="0">
                <a:solidFill>
                  <a:srgbClr val="C00000"/>
                </a:solidFill>
              </a:rPr>
              <a:t>Змінено підходи щодо відповідальності СПФМ за порушення законодавства:</a:t>
            </a:r>
          </a:p>
          <a:p>
            <a:r>
              <a:rPr lang="uk-UA" dirty="0" smtClean="0">
                <a:solidFill>
                  <a:srgbClr val="FF0000"/>
                </a:solidFill>
              </a:rPr>
              <a:t>розширено</a:t>
            </a:r>
            <a:r>
              <a:rPr lang="uk-UA" dirty="0" smtClean="0"/>
              <a:t> перелік заходів впливу;</a:t>
            </a:r>
          </a:p>
          <a:p>
            <a:r>
              <a:rPr lang="uk-UA" dirty="0" smtClean="0">
                <a:solidFill>
                  <a:srgbClr val="FF0000"/>
                </a:solidFill>
              </a:rPr>
              <a:t>збільшено</a:t>
            </a:r>
            <a:r>
              <a:rPr lang="uk-UA" dirty="0" smtClean="0"/>
              <a:t> розміри штрафів;</a:t>
            </a:r>
          </a:p>
          <a:p>
            <a:r>
              <a:rPr lang="uk-UA" dirty="0" smtClean="0">
                <a:solidFill>
                  <a:srgbClr val="FF0000"/>
                </a:solidFill>
              </a:rPr>
              <a:t>визначено</a:t>
            </a:r>
            <a:r>
              <a:rPr lang="uk-UA" dirty="0" smtClean="0"/>
              <a:t> обставини вчиненого порушення, які можуть враховуватися при визначенні виду заходів впливу та розміру штрафу;</a:t>
            </a:r>
          </a:p>
          <a:p>
            <a:r>
              <a:rPr lang="uk-UA" dirty="0" smtClean="0">
                <a:solidFill>
                  <a:srgbClr val="FF0000"/>
                </a:solidFill>
              </a:rPr>
              <a:t>встановлено</a:t>
            </a:r>
            <a:r>
              <a:rPr lang="uk-UA" dirty="0" smtClean="0"/>
              <a:t> обов'язок СДФМ оприлюднювати інформацію про застосування заходів впливу  на власних офіційних веб-сайтах.</a:t>
            </a:r>
          </a:p>
          <a:p>
            <a:pPr marL="0" indent="0">
              <a:buNone/>
            </a:pPr>
            <a:r>
              <a:rPr lang="uk-UA" dirty="0" smtClean="0"/>
              <a:t>	Посилено відповідальність за статтями </a:t>
            </a:r>
            <a:r>
              <a:rPr lang="uk-UA" b="1" dirty="0" smtClean="0"/>
              <a:t>166-9 та 188-34 КУпАП</a:t>
            </a:r>
            <a:r>
              <a:rPr lang="uk-UA" dirty="0" smtClean="0"/>
              <a:t>, а також </a:t>
            </a:r>
            <a:r>
              <a:rPr lang="uk-UA" b="1" dirty="0" smtClean="0"/>
              <a:t>209-1 КК України </a:t>
            </a:r>
            <a:endParaRPr lang="uk-UA" b="1" dirty="0"/>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9792929" y="183303"/>
            <a:ext cx="2337619" cy="2766373"/>
          </a:xfrm>
          <a:prstGeom prst="rect">
            <a:avLst/>
          </a:prstGeom>
        </p:spPr>
      </p:pic>
      <p:pic>
        <p:nvPicPr>
          <p:cNvPr id="5" name="Рисунок 4"/>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707923" y="183303"/>
            <a:ext cx="2286000" cy="1266825"/>
          </a:xfrm>
          <a:prstGeom prst="rect">
            <a:avLst/>
          </a:prstGeom>
        </p:spPr>
      </p:pic>
    </p:spTree>
    <p:extLst>
      <p:ext uri="{BB962C8B-B14F-4D97-AF65-F5344CB8AC3E}">
        <p14:creationId xmlns:p14="http://schemas.microsoft.com/office/powerpoint/2010/main" val="14561708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1920" y="89535"/>
            <a:ext cx="8055864" cy="1232189"/>
          </a:xfrm>
        </p:spPr>
        <p:txBody>
          <a:bodyPr>
            <a:normAutofit/>
          </a:bodyPr>
          <a:lstStyle/>
          <a:p>
            <a:pPr algn="ctr"/>
            <a:r>
              <a:rPr lang="uk-UA" sz="3200" b="1" dirty="0" smtClean="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Інформація, що супроводжує переказ коштів</a:t>
            </a:r>
            <a:endParaRPr lang="uk-UA" sz="3200" b="1"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146304" y="1399032"/>
            <a:ext cx="11841480" cy="5367528"/>
          </a:xfrm>
        </p:spPr>
        <p:txBody>
          <a:bodyPr>
            <a:normAutofit/>
          </a:bodyPr>
          <a:lstStyle/>
          <a:p>
            <a:pPr marL="0" indent="0" algn="just">
              <a:buNone/>
            </a:pPr>
            <a:r>
              <a:rPr lang="uk-UA" dirty="0" smtClean="0">
                <a:solidFill>
                  <a:srgbClr val="FF0000"/>
                </a:solidFill>
              </a:rPr>
              <a:t>	Визначено вимоги </a:t>
            </a:r>
            <a:r>
              <a:rPr lang="uk-UA" dirty="0" smtClean="0"/>
              <a:t>до СПФМ, що надають послуги  платнику (ініціатору переказу), щодо супроводження інформацією переказів;</a:t>
            </a:r>
          </a:p>
          <a:p>
            <a:pPr marL="0" indent="0" algn="just">
              <a:buNone/>
            </a:pPr>
            <a:r>
              <a:rPr lang="uk-UA" dirty="0" smtClean="0">
                <a:solidFill>
                  <a:srgbClr val="FF0000"/>
                </a:solidFill>
              </a:rPr>
              <a:t>	Встановлено правила </a:t>
            </a:r>
            <a:r>
              <a:rPr lang="uk-UA" dirty="0" smtClean="0"/>
              <a:t>супроводження інформацією переказів суб’єктами первинного фінансового моніторингу – посередниками з переказу коштів / суб’єктами первинного фінансового моніторингу, що надають послуги переказу коштів отримувачу;</a:t>
            </a:r>
          </a:p>
          <a:p>
            <a:pPr marL="0" indent="0" algn="just">
              <a:buNone/>
            </a:pPr>
            <a:r>
              <a:rPr lang="uk-UA" dirty="0" smtClean="0">
                <a:solidFill>
                  <a:srgbClr val="FF0000"/>
                </a:solidFill>
              </a:rPr>
              <a:t>	Передбачено обов'язок </a:t>
            </a:r>
            <a:r>
              <a:rPr lang="uk-UA" dirty="0" smtClean="0"/>
              <a:t>СПФМ, що надають послуги переказу коштів отримувачу, верифікувати отримувача коштів</a:t>
            </a:r>
            <a:r>
              <a:rPr lang="uk-UA" dirty="0"/>
              <a:t>;</a:t>
            </a:r>
            <a:endParaRPr lang="uk-UA" dirty="0" smtClean="0"/>
          </a:p>
          <a:p>
            <a:pPr marL="0" indent="0" algn="just">
              <a:buNone/>
            </a:pPr>
            <a:r>
              <a:rPr lang="uk-UA" dirty="0" smtClean="0">
                <a:solidFill>
                  <a:srgbClr val="FF0000"/>
                </a:solidFill>
              </a:rPr>
              <a:t>	Встановлено виключення </a:t>
            </a:r>
            <a:r>
              <a:rPr lang="uk-UA" dirty="0" smtClean="0"/>
              <a:t>з правил щодо супроводження переказів інформацією. </a:t>
            </a:r>
          </a:p>
          <a:p>
            <a:pPr marL="0" indent="0" algn="just">
              <a:buNone/>
            </a:pPr>
            <a:r>
              <a:rPr lang="uk-UA" dirty="0" smtClean="0">
                <a:solidFill>
                  <a:srgbClr val="00B050"/>
                </a:solidFill>
              </a:rPr>
              <a:t>	Поріг здійснення заходів належної перевірки у разі </a:t>
            </a:r>
          </a:p>
          <a:p>
            <a:pPr marL="0" indent="0" algn="just">
              <a:buNone/>
            </a:pPr>
            <a:r>
              <a:rPr lang="uk-UA" dirty="0">
                <a:solidFill>
                  <a:srgbClr val="00B050"/>
                </a:solidFill>
              </a:rPr>
              <a:t>з</a:t>
            </a:r>
            <a:r>
              <a:rPr lang="uk-UA" dirty="0" smtClean="0">
                <a:solidFill>
                  <a:srgbClr val="00B050"/>
                </a:solidFill>
              </a:rPr>
              <a:t>дійснення переказів - 30 000 грн.</a:t>
            </a:r>
          </a:p>
          <a:p>
            <a:pPr marL="0" indent="0">
              <a:buNone/>
            </a:pPr>
            <a:endParaRPr lang="uk-UA" u="sng" dirty="0"/>
          </a:p>
        </p:txBody>
      </p:sp>
      <p:pic>
        <p:nvPicPr>
          <p:cNvPr id="4" name="Рисунок 3"/>
          <p:cNvPicPr>
            <a:picLocks noChangeAspect="1"/>
          </p:cNvPicPr>
          <p:nvPr/>
        </p:nvPicPr>
        <p:blipFill>
          <a:blip r:embed="rId2"/>
          <a:stretch>
            <a:fillRect/>
          </a:stretch>
        </p:blipFill>
        <p:spPr>
          <a:xfrm>
            <a:off x="210312" y="137732"/>
            <a:ext cx="3022092" cy="1256919"/>
          </a:xfrm>
          <a:prstGeom prst="rect">
            <a:avLst/>
          </a:prstGeom>
        </p:spPr>
      </p:pic>
      <p:pic>
        <p:nvPicPr>
          <p:cNvPr id="5" name="Рисунок 4"/>
          <p:cNvPicPr>
            <a:picLocks noChangeAspect="1"/>
          </p:cNvPicPr>
          <p:nvPr/>
        </p:nvPicPr>
        <p:blipFill>
          <a:blip r:embed="rId3"/>
          <a:stretch>
            <a:fillRect/>
          </a:stretch>
        </p:blipFill>
        <p:spPr>
          <a:xfrm>
            <a:off x="9104376" y="5266944"/>
            <a:ext cx="2883408" cy="1499616"/>
          </a:xfrm>
          <a:prstGeom prst="rect">
            <a:avLst/>
          </a:prstGeom>
        </p:spPr>
      </p:pic>
    </p:spTree>
    <p:extLst>
      <p:ext uri="{BB962C8B-B14F-4D97-AF65-F5344CB8AC3E}">
        <p14:creationId xmlns:p14="http://schemas.microsoft.com/office/powerpoint/2010/main" val="23056736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
            <a:ext cx="10515600" cy="757084"/>
          </a:xfrm>
          <a:solidFill>
            <a:schemeClr val="accent4">
              <a:lumMod val="20000"/>
              <a:lumOff val="80000"/>
            </a:schemeClr>
          </a:solidFill>
        </p:spPr>
        <p:txBody>
          <a:bodyPr>
            <a:normAutofit/>
          </a:bodyPr>
          <a:lstStyle/>
          <a:p>
            <a:pPr algn="ctr"/>
            <a:r>
              <a:rPr lang="uk-UA" b="1" dirty="0" smtClean="0">
                <a:solidFill>
                  <a:schemeClr val="tx2">
                    <a:lumMod val="75000"/>
                  </a:schemeClr>
                </a:solidFill>
              </a:rPr>
              <a:t>Міфи щодо регулювання переказів</a:t>
            </a:r>
            <a:endParaRPr lang="uk-UA" b="1" dirty="0">
              <a:solidFill>
                <a:schemeClr val="tx2">
                  <a:lumMod val="75000"/>
                </a:schemeClr>
              </a:solidFill>
            </a:endParaRPr>
          </a:p>
        </p:txBody>
      </p:sp>
      <p:graphicFrame>
        <p:nvGraphicFramePr>
          <p:cNvPr id="4" name="Місце для вмісту 3"/>
          <p:cNvGraphicFramePr>
            <a:graphicFrameLocks noGrp="1"/>
          </p:cNvGraphicFramePr>
          <p:nvPr>
            <p:ph idx="1"/>
            <p:extLst>
              <p:ext uri="{D42A27DB-BD31-4B8C-83A1-F6EECF244321}">
                <p14:modId xmlns:p14="http://schemas.microsoft.com/office/powerpoint/2010/main" val="2124608019"/>
              </p:ext>
            </p:extLst>
          </p:nvPr>
        </p:nvGraphicFramePr>
        <p:xfrm>
          <a:off x="117987" y="707925"/>
          <a:ext cx="11956026" cy="6037004"/>
        </p:xfrm>
        <a:graphic>
          <a:graphicData uri="http://schemas.openxmlformats.org/drawingml/2006/table">
            <a:tbl>
              <a:tblPr firstRow="1" bandRow="1">
                <a:tableStyleId>{5C22544A-7EE6-4342-B048-85BDC9FD1C3A}</a:tableStyleId>
              </a:tblPr>
              <a:tblGrid>
                <a:gridCol w="5978013">
                  <a:extLst>
                    <a:ext uri="{9D8B030D-6E8A-4147-A177-3AD203B41FA5}">
                      <a16:colId xmlns:a16="http://schemas.microsoft.com/office/drawing/2014/main" val="3486870889"/>
                    </a:ext>
                  </a:extLst>
                </a:gridCol>
                <a:gridCol w="5978013">
                  <a:extLst>
                    <a:ext uri="{9D8B030D-6E8A-4147-A177-3AD203B41FA5}">
                      <a16:colId xmlns:a16="http://schemas.microsoft.com/office/drawing/2014/main" val="1064380645"/>
                    </a:ext>
                  </a:extLst>
                </a:gridCol>
              </a:tblGrid>
              <a:tr h="1655308">
                <a:tc>
                  <a:txBody>
                    <a:bodyPr/>
                    <a:lstStyle/>
                    <a:p>
                      <a:r>
                        <a:rPr lang="uk-UA" sz="2400" dirty="0" smtClean="0"/>
                        <a:t>Під час здійснення переказів потрібно проводити повну ідентифікацію</a:t>
                      </a:r>
                      <a:r>
                        <a:rPr lang="uk-UA" sz="2400" baseline="0" dirty="0" smtClean="0"/>
                        <a:t> та верифікацію ініціатора переказу та отримувача переказу</a:t>
                      </a:r>
                      <a:endParaRPr lang="uk-UA" sz="2400" dirty="0"/>
                    </a:p>
                  </a:txBody>
                  <a:tcPr/>
                </a:tc>
                <a:tc>
                  <a:txBody>
                    <a:bodyPr/>
                    <a:lstStyle/>
                    <a:p>
                      <a:r>
                        <a:rPr lang="uk-UA" sz="2400" dirty="0" smtClean="0"/>
                        <a:t>Ідентифікації та верифікації клієнтів необхідно проводити при здійсненні переказів на суму вище 30 000 грн. (частина 3 статті 11 Закону 361) </a:t>
                      </a:r>
                      <a:endParaRPr lang="uk-UA" sz="2400" dirty="0"/>
                    </a:p>
                  </a:txBody>
                  <a:tcPr/>
                </a:tc>
                <a:extLst>
                  <a:ext uri="{0D108BD9-81ED-4DB2-BD59-A6C34878D82A}">
                    <a16:rowId xmlns:a16="http://schemas.microsoft.com/office/drawing/2014/main" val="1842345586"/>
                  </a:ext>
                </a:extLst>
              </a:tr>
              <a:tr h="4381696">
                <a:tc>
                  <a:txBody>
                    <a:bodyPr/>
                    <a:lstStyle/>
                    <a:p>
                      <a:r>
                        <a:rPr lang="uk-UA" sz="2800" dirty="0" smtClean="0"/>
                        <a:t>Регулювання переказів повністю</a:t>
                      </a:r>
                      <a:r>
                        <a:rPr lang="uk-UA" sz="2800" baseline="0" dirty="0" smtClean="0"/>
                        <a:t> зупинить дрібні готівкові платежі (оплата мобільного зв'язку, за ЖКП, платежі в бюджет та ін.)</a:t>
                      </a:r>
                      <a:endParaRPr lang="uk-UA" sz="2800" dirty="0"/>
                    </a:p>
                  </a:txBody>
                  <a:tcPr/>
                </a:tc>
                <a:tc>
                  <a:txBody>
                    <a:bodyPr/>
                    <a:lstStyle/>
                    <a:p>
                      <a:r>
                        <a:rPr lang="uk-UA" sz="2400" dirty="0" smtClean="0"/>
                        <a:t>Вимоги</a:t>
                      </a:r>
                      <a:r>
                        <a:rPr lang="uk-UA" sz="2400" baseline="0" dirty="0" smtClean="0"/>
                        <a:t> статті 14 Закону 361 не поширюються на:</a:t>
                      </a:r>
                    </a:p>
                    <a:p>
                      <a:pPr marL="285750" indent="-285750">
                        <a:buFontTx/>
                        <a:buChar char="-"/>
                      </a:pPr>
                      <a:r>
                        <a:rPr lang="ru-RU" sz="2400" b="0" i="0" kern="1200" dirty="0" err="1" smtClean="0">
                          <a:solidFill>
                            <a:schemeClr val="dk1"/>
                          </a:solidFill>
                          <a:effectLst/>
                          <a:latin typeface="+mn-lt"/>
                          <a:ea typeface="+mn-ea"/>
                          <a:cs typeface="+mn-cs"/>
                        </a:rPr>
                        <a:t>перекази</a:t>
                      </a:r>
                      <a:r>
                        <a:rPr lang="ru-RU" sz="2400" b="0" i="0" kern="1200" dirty="0" smtClean="0">
                          <a:solidFill>
                            <a:schemeClr val="dk1"/>
                          </a:solidFill>
                          <a:effectLst/>
                          <a:latin typeface="+mn-lt"/>
                          <a:ea typeface="+mn-ea"/>
                          <a:cs typeface="+mn-cs"/>
                        </a:rPr>
                        <a:t> </a:t>
                      </a:r>
                      <a:r>
                        <a:rPr lang="ru-RU" sz="2400" b="0" i="0" kern="1200" dirty="0" err="1" smtClean="0">
                          <a:solidFill>
                            <a:schemeClr val="dk1"/>
                          </a:solidFill>
                          <a:effectLst/>
                          <a:latin typeface="+mn-lt"/>
                          <a:ea typeface="+mn-ea"/>
                          <a:cs typeface="+mn-cs"/>
                        </a:rPr>
                        <a:t>коштів</a:t>
                      </a:r>
                      <a:r>
                        <a:rPr lang="ru-RU" sz="2400" b="0" i="0" kern="1200" dirty="0" smtClean="0">
                          <a:solidFill>
                            <a:schemeClr val="dk1"/>
                          </a:solidFill>
                          <a:effectLst/>
                          <a:latin typeface="+mn-lt"/>
                          <a:ea typeface="+mn-ea"/>
                          <a:cs typeface="+mn-cs"/>
                        </a:rPr>
                        <a:t> </a:t>
                      </a:r>
                      <a:r>
                        <a:rPr lang="ru-RU" sz="2400" b="0" i="0" kern="1200" dirty="0" err="1" smtClean="0">
                          <a:solidFill>
                            <a:schemeClr val="dk1"/>
                          </a:solidFill>
                          <a:effectLst/>
                          <a:latin typeface="+mn-lt"/>
                          <a:ea typeface="+mn-ea"/>
                          <a:cs typeface="+mn-cs"/>
                        </a:rPr>
                        <a:t>готівкою</a:t>
                      </a:r>
                      <a:r>
                        <a:rPr lang="ru-RU" sz="2400" b="0" i="0" kern="1200" dirty="0" smtClean="0">
                          <a:solidFill>
                            <a:schemeClr val="dk1"/>
                          </a:solidFill>
                          <a:effectLst/>
                          <a:latin typeface="+mn-lt"/>
                          <a:ea typeface="+mn-ea"/>
                          <a:cs typeface="+mn-cs"/>
                        </a:rPr>
                        <a:t> в межах </a:t>
                      </a:r>
                      <a:r>
                        <a:rPr lang="ru-RU" sz="2400" b="0" i="0" kern="1200" dirty="0" err="1" smtClean="0">
                          <a:solidFill>
                            <a:schemeClr val="dk1"/>
                          </a:solidFill>
                          <a:effectLst/>
                          <a:latin typeface="+mn-lt"/>
                          <a:ea typeface="+mn-ea"/>
                          <a:cs typeface="+mn-cs"/>
                        </a:rPr>
                        <a:t>України</a:t>
                      </a:r>
                      <a:r>
                        <a:rPr lang="ru-RU" sz="2400" b="0" i="0" kern="1200" dirty="0" smtClean="0">
                          <a:solidFill>
                            <a:schemeClr val="dk1"/>
                          </a:solidFill>
                          <a:effectLst/>
                          <a:latin typeface="+mn-lt"/>
                          <a:ea typeface="+mn-ea"/>
                          <a:cs typeface="+mn-cs"/>
                        </a:rPr>
                        <a:t> у </a:t>
                      </a:r>
                      <a:r>
                        <a:rPr lang="ru-RU" sz="2400" b="0" i="0" kern="1200" dirty="0" err="1" smtClean="0">
                          <a:solidFill>
                            <a:schemeClr val="dk1"/>
                          </a:solidFill>
                          <a:effectLst/>
                          <a:latin typeface="+mn-lt"/>
                          <a:ea typeface="+mn-ea"/>
                          <a:cs typeface="+mn-cs"/>
                        </a:rPr>
                        <a:t>сумі</a:t>
                      </a:r>
                      <a:r>
                        <a:rPr lang="ru-RU" sz="2400" b="0" i="0" kern="1200" dirty="0" smtClean="0">
                          <a:solidFill>
                            <a:schemeClr val="dk1"/>
                          </a:solidFill>
                          <a:effectLst/>
                          <a:latin typeface="+mn-lt"/>
                          <a:ea typeface="+mn-ea"/>
                          <a:cs typeface="+mn-cs"/>
                        </a:rPr>
                        <a:t>, </a:t>
                      </a:r>
                      <a:r>
                        <a:rPr lang="ru-RU" sz="2400" b="0" i="0" kern="1200" dirty="0" err="1" smtClean="0">
                          <a:solidFill>
                            <a:schemeClr val="dk1"/>
                          </a:solidFill>
                          <a:effectLst/>
                          <a:latin typeface="+mn-lt"/>
                          <a:ea typeface="+mn-ea"/>
                          <a:cs typeface="+mn-cs"/>
                        </a:rPr>
                        <a:t>що</a:t>
                      </a:r>
                      <a:r>
                        <a:rPr lang="ru-RU" sz="2400" b="0" i="0" kern="1200" dirty="0" smtClean="0">
                          <a:solidFill>
                            <a:schemeClr val="dk1"/>
                          </a:solidFill>
                          <a:effectLst/>
                          <a:latin typeface="+mn-lt"/>
                          <a:ea typeface="+mn-ea"/>
                          <a:cs typeface="+mn-cs"/>
                        </a:rPr>
                        <a:t> є </a:t>
                      </a:r>
                      <a:r>
                        <a:rPr lang="ru-RU" sz="2400" b="1" i="0" kern="1200" dirty="0" err="1" smtClean="0">
                          <a:solidFill>
                            <a:srgbClr val="FF0000"/>
                          </a:solidFill>
                          <a:effectLst/>
                          <a:latin typeface="+mn-lt"/>
                          <a:ea typeface="+mn-ea"/>
                          <a:cs typeface="+mn-cs"/>
                        </a:rPr>
                        <a:t>меншою</a:t>
                      </a:r>
                      <a:r>
                        <a:rPr lang="ru-RU" sz="2400" b="1" i="0" kern="1200" dirty="0" smtClean="0">
                          <a:solidFill>
                            <a:srgbClr val="FF0000"/>
                          </a:solidFill>
                          <a:effectLst/>
                          <a:latin typeface="+mn-lt"/>
                          <a:ea typeface="+mn-ea"/>
                          <a:cs typeface="+mn-cs"/>
                        </a:rPr>
                        <a:t> </a:t>
                      </a:r>
                      <a:r>
                        <a:rPr lang="ru-RU" sz="2400" b="1" i="0" kern="1200" dirty="0" err="1" smtClean="0">
                          <a:solidFill>
                            <a:srgbClr val="FF0000"/>
                          </a:solidFill>
                          <a:effectLst/>
                          <a:latin typeface="+mn-lt"/>
                          <a:ea typeface="+mn-ea"/>
                          <a:cs typeface="+mn-cs"/>
                        </a:rPr>
                        <a:t>ніж</a:t>
                      </a:r>
                      <a:r>
                        <a:rPr lang="ru-RU" sz="2400" b="1" i="0" kern="1200" dirty="0" smtClean="0">
                          <a:solidFill>
                            <a:srgbClr val="FF0000"/>
                          </a:solidFill>
                          <a:effectLst/>
                          <a:latin typeface="+mn-lt"/>
                          <a:ea typeface="+mn-ea"/>
                          <a:cs typeface="+mn-cs"/>
                        </a:rPr>
                        <a:t> 5 </a:t>
                      </a:r>
                      <a:r>
                        <a:rPr lang="ru-RU" sz="2400" b="1" i="0" kern="1200" dirty="0" err="1" smtClean="0">
                          <a:solidFill>
                            <a:srgbClr val="FF0000"/>
                          </a:solidFill>
                          <a:effectLst/>
                          <a:latin typeface="+mn-lt"/>
                          <a:ea typeface="+mn-ea"/>
                          <a:cs typeface="+mn-cs"/>
                        </a:rPr>
                        <a:t>тисяч</a:t>
                      </a:r>
                      <a:r>
                        <a:rPr lang="ru-RU" sz="2400" b="1" i="0" kern="1200" dirty="0" smtClean="0">
                          <a:solidFill>
                            <a:srgbClr val="FF0000"/>
                          </a:solidFill>
                          <a:effectLst/>
                          <a:latin typeface="+mn-lt"/>
                          <a:ea typeface="+mn-ea"/>
                          <a:cs typeface="+mn-cs"/>
                        </a:rPr>
                        <a:t> </a:t>
                      </a:r>
                      <a:r>
                        <a:rPr lang="ru-RU" sz="2400" b="1" i="0" kern="1200" dirty="0" err="1" smtClean="0">
                          <a:solidFill>
                            <a:srgbClr val="FF0000"/>
                          </a:solidFill>
                          <a:effectLst/>
                          <a:latin typeface="+mn-lt"/>
                          <a:ea typeface="+mn-ea"/>
                          <a:cs typeface="+mn-cs"/>
                        </a:rPr>
                        <a:t>гривень</a:t>
                      </a:r>
                      <a:r>
                        <a:rPr lang="ru-RU" sz="2400" b="0" i="0" kern="1200" dirty="0" smtClean="0">
                          <a:solidFill>
                            <a:schemeClr val="dk1"/>
                          </a:solidFill>
                          <a:effectLst/>
                          <a:latin typeface="+mn-lt"/>
                          <a:ea typeface="+mn-ea"/>
                          <a:cs typeface="+mn-cs"/>
                        </a:rPr>
                        <a:t>,</a:t>
                      </a:r>
                    </a:p>
                    <a:p>
                      <a:pPr marL="285750" indent="-285750">
                        <a:buFontTx/>
                        <a:buChar char="-"/>
                      </a:pPr>
                      <a:r>
                        <a:rPr lang="uk-UA" sz="2400" b="0" i="0" kern="1200" dirty="0" smtClean="0">
                          <a:solidFill>
                            <a:schemeClr val="dk1"/>
                          </a:solidFill>
                          <a:effectLst/>
                          <a:latin typeface="+mn-lt"/>
                          <a:ea typeface="+mn-ea"/>
                          <a:cs typeface="+mn-cs"/>
                        </a:rPr>
                        <a:t>переказу коштів з метою </a:t>
                      </a:r>
                      <a:r>
                        <a:rPr lang="uk-UA" sz="2400" b="0" i="0" kern="1200" dirty="0" smtClean="0">
                          <a:solidFill>
                            <a:srgbClr val="FF0000"/>
                          </a:solidFill>
                          <a:effectLst/>
                          <a:latin typeface="+mn-lt"/>
                          <a:ea typeface="+mn-ea"/>
                          <a:cs typeface="+mn-cs"/>
                        </a:rPr>
                        <a:t>сплати податків</a:t>
                      </a:r>
                      <a:r>
                        <a:rPr lang="uk-UA" sz="2400" b="0" i="0" kern="1200" dirty="0" smtClean="0">
                          <a:solidFill>
                            <a:schemeClr val="dk1"/>
                          </a:solidFill>
                          <a:effectLst/>
                          <a:latin typeface="+mn-lt"/>
                          <a:ea typeface="+mn-ea"/>
                          <a:cs typeface="+mn-cs"/>
                        </a:rPr>
                        <a:t>, зборів … на обов'язкове державне пенсійне та </a:t>
                      </a:r>
                      <a:r>
                        <a:rPr lang="uk-UA" sz="2400" b="0" i="0" kern="1200" dirty="0" err="1" smtClean="0">
                          <a:solidFill>
                            <a:schemeClr val="dk1"/>
                          </a:solidFill>
                          <a:effectLst/>
                          <a:latin typeface="+mn-lt"/>
                          <a:ea typeface="+mn-ea"/>
                          <a:cs typeface="+mn-cs"/>
                        </a:rPr>
                        <a:t>соц</a:t>
                      </a:r>
                      <a:r>
                        <a:rPr lang="uk-UA" sz="2400" b="0" i="0" kern="1200" dirty="0" smtClean="0">
                          <a:solidFill>
                            <a:schemeClr val="dk1"/>
                          </a:solidFill>
                          <a:effectLst/>
                          <a:latin typeface="+mn-lt"/>
                          <a:ea typeface="+mn-ea"/>
                          <a:cs typeface="+mn-cs"/>
                        </a:rPr>
                        <a:t>. страхування, </a:t>
                      </a:r>
                      <a:r>
                        <a:rPr lang="uk-UA" sz="2400" b="0" i="0" kern="1200" dirty="0" smtClean="0">
                          <a:solidFill>
                            <a:srgbClr val="FF0000"/>
                          </a:solidFill>
                          <a:effectLst/>
                          <a:latin typeface="+mn-lt"/>
                          <a:ea typeface="+mn-ea"/>
                          <a:cs typeface="+mn-cs"/>
                        </a:rPr>
                        <a:t>штрафних</a:t>
                      </a:r>
                      <a:r>
                        <a:rPr lang="uk-UA" sz="2400" b="0" i="0" kern="1200" dirty="0" smtClean="0">
                          <a:solidFill>
                            <a:schemeClr val="dk1"/>
                          </a:solidFill>
                          <a:effectLst/>
                          <a:latin typeface="+mn-lt"/>
                          <a:ea typeface="+mn-ea"/>
                          <a:cs typeface="+mn-cs"/>
                        </a:rPr>
                        <a:t> санкцій до </a:t>
                      </a:r>
                      <a:r>
                        <a:rPr lang="uk-UA" sz="2400" b="0" i="0" kern="1200" dirty="0" err="1" smtClean="0">
                          <a:solidFill>
                            <a:schemeClr val="dk1"/>
                          </a:solidFill>
                          <a:effectLst/>
                          <a:latin typeface="+mn-lt"/>
                          <a:ea typeface="+mn-ea"/>
                          <a:cs typeface="+mn-cs"/>
                        </a:rPr>
                        <a:t>держ</a:t>
                      </a:r>
                      <a:r>
                        <a:rPr lang="uk-UA" sz="2400" b="0" i="0" kern="1200" dirty="0" smtClean="0">
                          <a:solidFill>
                            <a:schemeClr val="dk1"/>
                          </a:solidFill>
                          <a:effectLst/>
                          <a:latin typeface="+mn-lt"/>
                          <a:ea typeface="+mn-ea"/>
                          <a:cs typeface="+mn-cs"/>
                        </a:rPr>
                        <a:t>. і місцевих бюджетів, Пенсійного фонду, на рахунки органів </a:t>
                      </a:r>
                      <a:r>
                        <a:rPr lang="uk-UA" sz="2400" b="0" i="0" kern="1200" dirty="0" err="1" smtClean="0">
                          <a:solidFill>
                            <a:schemeClr val="dk1"/>
                          </a:solidFill>
                          <a:effectLst/>
                          <a:latin typeface="+mn-lt"/>
                          <a:ea typeface="+mn-ea"/>
                          <a:cs typeface="+mn-cs"/>
                        </a:rPr>
                        <a:t>держ</a:t>
                      </a:r>
                      <a:r>
                        <a:rPr lang="uk-UA" sz="2400" b="0" i="0" kern="1200" dirty="0" smtClean="0">
                          <a:solidFill>
                            <a:schemeClr val="dk1"/>
                          </a:solidFill>
                          <a:effectLst/>
                          <a:latin typeface="+mn-lt"/>
                          <a:ea typeface="+mn-ea"/>
                          <a:cs typeface="+mn-cs"/>
                        </a:rPr>
                        <a:t>. влади, або переказу коштів за </a:t>
                      </a:r>
                      <a:r>
                        <a:rPr lang="uk-UA" sz="2400" b="0" i="0" kern="1200" dirty="0" smtClean="0">
                          <a:solidFill>
                            <a:srgbClr val="FF0000"/>
                          </a:solidFill>
                          <a:effectLst/>
                          <a:latin typeface="+mn-lt"/>
                          <a:ea typeface="+mn-ea"/>
                          <a:cs typeface="+mn-cs"/>
                        </a:rPr>
                        <a:t>житлово-комунальні послуги. </a:t>
                      </a:r>
                      <a:r>
                        <a:rPr lang="uk-UA" sz="2400" b="1" i="0" kern="1200" dirty="0" smtClean="0">
                          <a:solidFill>
                            <a:srgbClr val="FF0000"/>
                          </a:solidFill>
                          <a:effectLst/>
                          <a:latin typeface="+mn-lt"/>
                          <a:ea typeface="+mn-ea"/>
                          <a:cs typeface="+mn-cs"/>
                        </a:rPr>
                        <a:t>(ч.17 ст. 14)</a:t>
                      </a:r>
                      <a:endParaRPr lang="uk-UA" sz="2400" b="1" dirty="0">
                        <a:solidFill>
                          <a:srgbClr val="FF0000"/>
                        </a:solidFill>
                      </a:endParaRPr>
                    </a:p>
                  </a:txBody>
                  <a:tcPr/>
                </a:tc>
                <a:extLst>
                  <a:ext uri="{0D108BD9-81ED-4DB2-BD59-A6C34878D82A}">
                    <a16:rowId xmlns:a16="http://schemas.microsoft.com/office/drawing/2014/main" val="2744143669"/>
                  </a:ext>
                </a:extLst>
              </a:tr>
            </a:tbl>
          </a:graphicData>
        </a:graphic>
      </p:graphicFrame>
    </p:spTree>
    <p:extLst>
      <p:ext uri="{BB962C8B-B14F-4D97-AF65-F5344CB8AC3E}">
        <p14:creationId xmlns:p14="http://schemas.microsoft.com/office/powerpoint/2010/main" val="3534616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0782"/>
            <a:ext cx="10515600" cy="602673"/>
          </a:xfrm>
        </p:spPr>
        <p:txBody>
          <a:bodyPr>
            <a:normAutofit fontScale="90000"/>
          </a:bodyPr>
          <a:lstStyle/>
          <a:p>
            <a:pPr algn="ctr"/>
            <a:r>
              <a:rPr lang="uk-UA" b="1" dirty="0" smtClean="0">
                <a:solidFill>
                  <a:srgbClr val="0070C0"/>
                </a:solidFill>
              </a:rPr>
              <a:t>Скорочення</a:t>
            </a:r>
            <a:endParaRPr lang="uk-UA" b="1" dirty="0">
              <a:solidFill>
                <a:srgbClr val="0070C0"/>
              </a:solidFill>
            </a:endParaRPr>
          </a:p>
        </p:txBody>
      </p:sp>
      <p:sp>
        <p:nvSpPr>
          <p:cNvPr id="3" name="Місце для вмісту 2"/>
          <p:cNvSpPr>
            <a:spLocks noGrp="1"/>
          </p:cNvSpPr>
          <p:nvPr>
            <p:ph idx="1"/>
          </p:nvPr>
        </p:nvSpPr>
        <p:spPr>
          <a:xfrm>
            <a:off x="157315" y="623455"/>
            <a:ext cx="11916697" cy="6099463"/>
          </a:xfrm>
          <a:solidFill>
            <a:schemeClr val="accent1">
              <a:lumMod val="40000"/>
              <a:lumOff val="60000"/>
            </a:schemeClr>
          </a:solidFill>
        </p:spPr>
        <p:txBody>
          <a:bodyPr>
            <a:normAutofit fontScale="77500" lnSpcReduction="20000"/>
          </a:bodyPr>
          <a:lstStyle/>
          <a:p>
            <a:r>
              <a:rPr lang="uk-UA" sz="3200" b="1" dirty="0" smtClean="0">
                <a:solidFill>
                  <a:srgbClr val="FF0000"/>
                </a:solidFill>
              </a:rPr>
              <a:t>СПФМ</a:t>
            </a:r>
            <a:r>
              <a:rPr lang="uk-UA" sz="3200" dirty="0" smtClean="0"/>
              <a:t> – суб'єкт первинного фінансового моніторингу </a:t>
            </a:r>
            <a:r>
              <a:rPr lang="en-US" sz="3200" dirty="0" smtClean="0"/>
              <a:t>(</a:t>
            </a:r>
            <a:r>
              <a:rPr lang="uk-UA" sz="2600" dirty="0"/>
              <a:t>банки, страховики, кредитні спілки, ломбарди, небанківські фінансові установи, платіжні організації, товарні та інші </a:t>
            </a:r>
            <a:r>
              <a:rPr lang="uk-UA" sz="2600" dirty="0" smtClean="0"/>
              <a:t>біржі</a:t>
            </a:r>
            <a:r>
              <a:rPr lang="uk-UA" sz="2600" dirty="0"/>
              <a:t>,</a:t>
            </a:r>
            <a:r>
              <a:rPr lang="uk-UA" sz="2600" dirty="0" smtClean="0"/>
              <a:t> нотаріуси та інші</a:t>
            </a:r>
            <a:r>
              <a:rPr lang="uk-UA" sz="3200" dirty="0" smtClean="0"/>
              <a:t>)</a:t>
            </a:r>
          </a:p>
          <a:p>
            <a:r>
              <a:rPr lang="uk-UA" sz="3200" b="1" dirty="0" smtClean="0">
                <a:solidFill>
                  <a:srgbClr val="FF0000"/>
                </a:solidFill>
              </a:rPr>
              <a:t>СДФМ</a:t>
            </a:r>
            <a:r>
              <a:rPr lang="uk-UA" sz="3200" dirty="0" smtClean="0"/>
              <a:t> – суб'єкт державного фінансового моніторингу (</a:t>
            </a:r>
            <a:r>
              <a:rPr lang="uk-UA" sz="2600" dirty="0" smtClean="0"/>
              <a:t>Мінфін, НБУ, </a:t>
            </a:r>
            <a:r>
              <a:rPr lang="uk-UA" sz="2600" dirty="0" err="1" smtClean="0"/>
              <a:t>Держфінмоінторинг</a:t>
            </a:r>
            <a:r>
              <a:rPr lang="uk-UA" sz="2600" dirty="0"/>
              <a:t> </a:t>
            </a:r>
            <a:r>
              <a:rPr lang="uk-UA" sz="2600" dirty="0" smtClean="0"/>
              <a:t>…</a:t>
            </a:r>
            <a:r>
              <a:rPr lang="uk-UA" sz="3200" dirty="0" smtClean="0"/>
              <a:t>)</a:t>
            </a:r>
          </a:p>
          <a:p>
            <a:r>
              <a:rPr lang="uk-UA" sz="3200" b="1" dirty="0" smtClean="0">
                <a:solidFill>
                  <a:srgbClr val="FF0000"/>
                </a:solidFill>
              </a:rPr>
              <a:t>Перелік осіб </a:t>
            </a:r>
            <a:r>
              <a:rPr lang="uk-UA" sz="3200" dirty="0" smtClean="0"/>
              <a:t>- перелік </a:t>
            </a:r>
            <a:r>
              <a:rPr lang="uk-UA" sz="3200" dirty="0"/>
              <a:t>осіб, пов’язаних з провадженням терористичної діяльності або стосовно яких застосовано міжнародні </a:t>
            </a:r>
            <a:r>
              <a:rPr lang="uk-UA" sz="3200" dirty="0" smtClean="0"/>
              <a:t>санкції</a:t>
            </a:r>
          </a:p>
          <a:p>
            <a:r>
              <a:rPr lang="uk-UA" sz="3200" b="1" dirty="0" smtClean="0">
                <a:solidFill>
                  <a:srgbClr val="FF0000"/>
                </a:solidFill>
                <a:ea typeface="Verdana" panose="020B0604030504040204" pitchFamily="34" charset="0"/>
                <a:cs typeface="Verdana" panose="020B0604030504040204" pitchFamily="34" charset="0"/>
              </a:rPr>
              <a:t>КБВ</a:t>
            </a:r>
            <a:r>
              <a:rPr lang="uk-UA" sz="3200" dirty="0" smtClean="0">
                <a:ea typeface="Verdana" panose="020B0604030504040204" pitchFamily="34" charset="0"/>
                <a:cs typeface="Verdana" panose="020B0604030504040204" pitchFamily="34" charset="0"/>
              </a:rPr>
              <a:t> – кінцевий </a:t>
            </a:r>
            <a:r>
              <a:rPr lang="uk-UA" sz="3200" dirty="0" err="1" smtClean="0">
                <a:ea typeface="Verdana" panose="020B0604030504040204" pitchFamily="34" charset="0"/>
                <a:cs typeface="Verdana" panose="020B0604030504040204" pitchFamily="34" charset="0"/>
              </a:rPr>
              <a:t>бенефіціарний</a:t>
            </a:r>
            <a:r>
              <a:rPr lang="uk-UA" sz="3200" dirty="0" smtClean="0">
                <a:ea typeface="Verdana" panose="020B0604030504040204" pitchFamily="34" charset="0"/>
                <a:cs typeface="Verdana" panose="020B0604030504040204" pitchFamily="34" charset="0"/>
              </a:rPr>
              <a:t> власник</a:t>
            </a:r>
          </a:p>
          <a:p>
            <a:r>
              <a:rPr lang="uk-UA" sz="3200" b="1" dirty="0" smtClean="0">
                <a:solidFill>
                  <a:srgbClr val="FF0000"/>
                </a:solidFill>
                <a:ea typeface="Verdana" panose="020B0604030504040204" pitchFamily="34" charset="0"/>
                <a:cs typeface="Verdana" panose="020B0604030504040204" pitchFamily="34" charset="0"/>
              </a:rPr>
              <a:t>ПВК/ФТ</a:t>
            </a:r>
            <a:r>
              <a:rPr lang="uk-UA" sz="3200" dirty="0" smtClean="0">
                <a:ea typeface="Verdana" panose="020B0604030504040204" pitchFamily="34" charset="0"/>
                <a:cs typeface="Verdana" panose="020B0604030504040204" pitchFamily="34" charset="0"/>
              </a:rPr>
              <a:t> – </a:t>
            </a:r>
            <a:r>
              <a:rPr lang="uk-UA" sz="3200" dirty="0" smtClean="0"/>
              <a:t>сфера </a:t>
            </a:r>
            <a:r>
              <a:rPr lang="uk-UA" sz="3200" dirty="0"/>
              <a:t>протидії відмиванню коштів та боротьби з фінансуванням </a:t>
            </a:r>
            <a:r>
              <a:rPr lang="uk-UA" sz="3200" dirty="0" smtClean="0"/>
              <a:t>тероризму</a:t>
            </a:r>
          </a:p>
          <a:p>
            <a:r>
              <a:rPr lang="en-US" sz="3200" b="1" dirty="0" smtClean="0">
                <a:solidFill>
                  <a:srgbClr val="FF0000"/>
                </a:solidFill>
              </a:rPr>
              <a:t>FATF</a:t>
            </a:r>
            <a:r>
              <a:rPr lang="uk-UA" sz="3200" dirty="0" smtClean="0"/>
              <a:t> – Група </a:t>
            </a:r>
            <a:r>
              <a:rPr lang="uk-UA" sz="3200" dirty="0"/>
              <a:t>з розробки фінансових </a:t>
            </a:r>
            <a:r>
              <a:rPr lang="uk-UA" sz="3200" dirty="0" smtClean="0"/>
              <a:t>заходів (</a:t>
            </a:r>
            <a:r>
              <a:rPr lang="uk-UA" sz="2600" dirty="0"/>
              <a:t>міжурядовий </a:t>
            </a:r>
            <a:r>
              <a:rPr lang="uk-UA" sz="2600" dirty="0" smtClean="0"/>
              <a:t>орган, ціллю діяльності якого є встановлення</a:t>
            </a:r>
            <a:r>
              <a:rPr lang="uk-UA" sz="2600" dirty="0"/>
              <a:t> стандартів та сприяння ефективному </a:t>
            </a:r>
            <a:r>
              <a:rPr lang="uk-UA" sz="2600" dirty="0" smtClean="0"/>
              <a:t>здійсненню правових, нормативних та</a:t>
            </a:r>
            <a:r>
              <a:rPr lang="uk-UA" sz="2600" dirty="0"/>
              <a:t> оперативних заходів </a:t>
            </a:r>
            <a:r>
              <a:rPr lang="uk-UA" sz="2600" dirty="0" smtClean="0"/>
              <a:t>по</a:t>
            </a:r>
            <a:r>
              <a:rPr lang="uk-UA" sz="2600" dirty="0"/>
              <a:t> боротьбі з відмиванням </a:t>
            </a:r>
            <a:r>
              <a:rPr lang="uk-UA" sz="2600" dirty="0" smtClean="0"/>
              <a:t>коштів, фінансуванням тероризму</a:t>
            </a:r>
            <a:r>
              <a:rPr lang="uk-UA" dirty="0" smtClean="0"/>
              <a:t>)</a:t>
            </a:r>
            <a:endParaRPr lang="uk-UA" sz="3200" dirty="0" smtClean="0"/>
          </a:p>
          <a:p>
            <a:r>
              <a:rPr lang="uk-UA" sz="3400" b="1" dirty="0" smtClean="0">
                <a:solidFill>
                  <a:srgbClr val="FF0000"/>
                </a:solidFill>
              </a:rPr>
              <a:t>Закон 1702 </a:t>
            </a:r>
            <a:r>
              <a:rPr lang="uk-UA" dirty="0" smtClean="0"/>
              <a:t>– </a:t>
            </a:r>
            <a:r>
              <a:rPr lang="uk-UA" u="sng" dirty="0" smtClean="0"/>
              <a:t>діючий Закон </a:t>
            </a:r>
            <a:r>
              <a:rPr lang="uk-UA" kern="0" dirty="0"/>
              <a:t>«Про запобігання та протидію легалізації (відмиванню) доходів, одержаних злочинним шляхом, фінансуванню тероризму та фінансуванню розповсюдження зброї масового знищення</a:t>
            </a:r>
            <a:r>
              <a:rPr lang="ru-RU" kern="0" dirty="0" smtClean="0"/>
              <a:t>»</a:t>
            </a:r>
          </a:p>
          <a:p>
            <a:r>
              <a:rPr lang="ru-RU" sz="3400" b="1" kern="0" dirty="0" smtClean="0">
                <a:solidFill>
                  <a:srgbClr val="FF0000"/>
                </a:solidFill>
              </a:rPr>
              <a:t>Закон 361 </a:t>
            </a:r>
            <a:r>
              <a:rPr lang="ru-RU" kern="0" dirty="0" smtClean="0"/>
              <a:t>– Закон </a:t>
            </a:r>
            <a:r>
              <a:rPr lang="uk-UA" kern="0" dirty="0"/>
              <a:t>«Про запобігання та протидію легалізації (відмиванню) доходів, одержаних злочинним шляхом, фінансуванню тероризму та фінансуванню розповсюдження зброї масового знищення</a:t>
            </a:r>
            <a:r>
              <a:rPr lang="ru-RU" kern="0" dirty="0" smtClean="0"/>
              <a:t>» </a:t>
            </a:r>
            <a:r>
              <a:rPr lang="ru-RU" u="sng" kern="0" dirty="0" err="1" smtClean="0"/>
              <a:t>набирає</a:t>
            </a:r>
            <a:r>
              <a:rPr lang="ru-RU" u="sng" kern="0" dirty="0" smtClean="0"/>
              <a:t> </a:t>
            </a:r>
            <a:r>
              <a:rPr lang="ru-RU" u="sng" kern="0" dirty="0" err="1" smtClean="0"/>
              <a:t>чинності</a:t>
            </a:r>
            <a:r>
              <a:rPr lang="ru-RU" u="sng" kern="0" dirty="0" smtClean="0"/>
              <a:t> 28.04.2020</a:t>
            </a:r>
          </a:p>
          <a:p>
            <a:r>
              <a:rPr lang="ru-RU" sz="3400" b="1" kern="0" dirty="0" smtClean="0">
                <a:solidFill>
                  <a:srgbClr val="FF0000"/>
                </a:solidFill>
              </a:rPr>
              <a:t>РЗМЗ</a:t>
            </a:r>
            <a:r>
              <a:rPr lang="ru-RU" kern="0" dirty="0" smtClean="0"/>
              <a:t> –  </a:t>
            </a:r>
            <a:r>
              <a:rPr lang="ru-RU" kern="0" dirty="0" err="1" smtClean="0"/>
              <a:t>розповсюдження</a:t>
            </a:r>
            <a:r>
              <a:rPr lang="ru-RU" kern="0" dirty="0" smtClean="0"/>
              <a:t> </a:t>
            </a:r>
            <a:r>
              <a:rPr lang="ru-RU" kern="0" dirty="0" err="1" smtClean="0"/>
              <a:t>зброї</a:t>
            </a:r>
            <a:r>
              <a:rPr lang="ru-RU" kern="0" dirty="0" smtClean="0"/>
              <a:t> </a:t>
            </a:r>
            <a:r>
              <a:rPr lang="ru-RU" kern="0" dirty="0" err="1" smtClean="0"/>
              <a:t>масового</a:t>
            </a:r>
            <a:r>
              <a:rPr lang="ru-RU" kern="0" dirty="0" smtClean="0"/>
              <a:t> </a:t>
            </a:r>
            <a:r>
              <a:rPr lang="ru-RU" kern="0" dirty="0" err="1" smtClean="0"/>
              <a:t>знищення</a:t>
            </a:r>
            <a:endParaRPr lang="ru-RU" kern="0" dirty="0"/>
          </a:p>
          <a:p>
            <a:endParaRPr lang="ru-RU" kern="0" dirty="0"/>
          </a:p>
          <a:p>
            <a:endParaRPr lang="uk-UA" dirty="0"/>
          </a:p>
        </p:txBody>
      </p:sp>
    </p:spTree>
    <p:extLst>
      <p:ext uri="{BB962C8B-B14F-4D97-AF65-F5344CB8AC3E}">
        <p14:creationId xmlns:p14="http://schemas.microsoft.com/office/powerpoint/2010/main" val="24788961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89504" y="365126"/>
            <a:ext cx="6647688" cy="856846"/>
          </a:xfrm>
        </p:spPr>
        <p:txBody>
          <a:bodyPr>
            <a:normAutofit fontScale="90000"/>
          </a:bodyPr>
          <a:lstStyle/>
          <a:p>
            <a:pPr algn="ctr"/>
            <a:r>
              <a:rPr lang="uk-UA" sz="4000" b="1" dirty="0" smtClean="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Цільові </a:t>
            </a:r>
            <a:r>
              <a:rPr lang="uk-UA" sz="4000" b="1"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фінансові </a:t>
            </a:r>
            <a:r>
              <a:rPr lang="uk-UA" sz="4000" b="1" dirty="0" smtClean="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санкції</a:t>
            </a:r>
            <a:endParaRPr lang="uk-UA" sz="4000" b="1"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176980" y="1572768"/>
            <a:ext cx="11828207" cy="5093504"/>
          </a:xfrm>
          <a:blipFill>
            <a:blip r:embed="rId2"/>
            <a:tile tx="0" ty="0" sx="100000" sy="100000" flip="none" algn="tl"/>
          </a:blipFill>
        </p:spPr>
        <p:txBody>
          <a:bodyPr>
            <a:normAutofit lnSpcReduction="10000"/>
          </a:bodyPr>
          <a:lstStyle/>
          <a:p>
            <a:pPr marL="0" indent="0" algn="just">
              <a:buNone/>
            </a:pPr>
            <a:r>
              <a:rPr lang="uk-UA" b="1" dirty="0" smtClean="0">
                <a:solidFill>
                  <a:srgbClr val="FF0000"/>
                </a:solidFill>
              </a:rPr>
              <a:t>	Активи</a:t>
            </a:r>
            <a:r>
              <a:rPr lang="uk-UA" b="1" dirty="0">
                <a:solidFill>
                  <a:srgbClr val="FF0000"/>
                </a:solidFill>
              </a:rPr>
              <a:t>, </a:t>
            </a:r>
            <a:r>
              <a:rPr lang="uk-UA" b="1" dirty="0" smtClean="0">
                <a:solidFill>
                  <a:srgbClr val="FF0000"/>
                </a:solidFill>
              </a:rPr>
              <a:t>пов’язані </a:t>
            </a:r>
            <a:r>
              <a:rPr lang="uk-UA" b="1" dirty="0">
                <a:solidFill>
                  <a:srgbClr val="FF0000"/>
                </a:solidFill>
              </a:rPr>
              <a:t>з тероризмом</a:t>
            </a:r>
            <a:r>
              <a:rPr lang="uk-UA" b="1" dirty="0"/>
              <a:t> та його фінансуванням, розповсюдженням зброї масового знищення та його фінансуванням</a:t>
            </a:r>
            <a:r>
              <a:rPr lang="uk-UA" dirty="0"/>
              <a:t> – всі активи, </a:t>
            </a:r>
            <a:r>
              <a:rPr lang="uk-UA" dirty="0" smtClean="0"/>
              <a:t>що </a:t>
            </a:r>
            <a:r>
              <a:rPr lang="uk-UA" dirty="0"/>
              <a:t>прямо (а щодо права власності на корпоративні права - також опосередковано (через інших осіб) перебувають у власності, в тому числі у спільній власності, або передаються на користь осіб, включених до переліку осіб, </a:t>
            </a:r>
            <a:r>
              <a:rPr lang="uk-UA" dirty="0" smtClean="0"/>
              <a:t>осіб</a:t>
            </a:r>
            <a:r>
              <a:rPr lang="uk-UA" dirty="0"/>
              <a:t>, які здійснюють фінансові операції від імені або за дорученням осіб, включених до переліку осіб, та осіб, якими прямо або опосередковано (через інших осіб) володіють або </a:t>
            </a:r>
            <a:r>
              <a:rPr lang="uk-UA" dirty="0" smtClean="0"/>
              <a:t>КБВ </a:t>
            </a:r>
            <a:r>
              <a:rPr lang="uk-UA" dirty="0"/>
              <a:t>яких є особи, включені до переліку осіб, а також активи, отримані від таких активів </a:t>
            </a:r>
            <a:r>
              <a:rPr lang="uk-UA" b="1" u="sng" dirty="0" smtClean="0">
                <a:solidFill>
                  <a:srgbClr val="FF0000"/>
                </a:solidFill>
              </a:rPr>
              <a:t>(п.3 ч.1 ст.1 )</a:t>
            </a:r>
          </a:p>
          <a:p>
            <a:pPr marL="0" indent="0" algn="just">
              <a:buNone/>
            </a:pPr>
            <a:r>
              <a:rPr lang="uk-UA" b="1" dirty="0" smtClean="0">
                <a:solidFill>
                  <a:srgbClr val="FF0000"/>
                </a:solidFill>
              </a:rPr>
              <a:t>	Замороження </a:t>
            </a:r>
            <a:r>
              <a:rPr lang="uk-UA" b="1" dirty="0">
                <a:solidFill>
                  <a:srgbClr val="FF0000"/>
                </a:solidFill>
              </a:rPr>
              <a:t>активів </a:t>
            </a:r>
            <a:r>
              <a:rPr lang="uk-UA" dirty="0"/>
              <a:t>– заборона на здійснення переказу, </a:t>
            </a:r>
            <a:r>
              <a:rPr lang="uk-UA" dirty="0" smtClean="0"/>
              <a:t>конвертування</a:t>
            </a:r>
            <a:r>
              <a:rPr lang="uk-UA" dirty="0"/>
              <a:t>, розміщення, руху активів, що пов’язані з тероризмом та його фінансуванням, </a:t>
            </a:r>
            <a:r>
              <a:rPr lang="uk-UA" dirty="0" smtClean="0"/>
              <a:t>РЗМЗ </a:t>
            </a:r>
            <a:r>
              <a:rPr lang="uk-UA" dirty="0"/>
              <a:t>та його фінансуванням, на основі резолюцій Ради Безпеки ООН, рішень іноземних держав, </a:t>
            </a:r>
            <a:r>
              <a:rPr lang="uk-UA" dirty="0" smtClean="0"/>
              <a:t>суду </a:t>
            </a:r>
            <a:r>
              <a:rPr lang="uk-UA" b="1" u="sng" dirty="0" smtClean="0">
                <a:solidFill>
                  <a:srgbClr val="FF0000"/>
                </a:solidFill>
              </a:rPr>
              <a:t>(п.25 ч.1 ст.1 )</a:t>
            </a:r>
            <a:endParaRPr lang="uk-UA" b="1" u="sng" dirty="0">
              <a:solidFill>
                <a:srgbClr val="FF0000"/>
              </a:solidFill>
            </a:endParaRPr>
          </a:p>
        </p:txBody>
      </p:sp>
      <p:pic>
        <p:nvPicPr>
          <p:cNvPr id="4" name="Рисунок 3"/>
          <p:cNvPicPr>
            <a:picLocks noChangeAspect="1"/>
          </p:cNvPicPr>
          <p:nvPr/>
        </p:nvPicPr>
        <p:blipFill>
          <a:blip r:embed="rId3"/>
          <a:stretch>
            <a:fillRect/>
          </a:stretch>
        </p:blipFill>
        <p:spPr>
          <a:xfrm>
            <a:off x="688160" y="85397"/>
            <a:ext cx="2124456" cy="1416304"/>
          </a:xfrm>
          <a:prstGeom prst="rect">
            <a:avLst/>
          </a:prstGeom>
        </p:spPr>
      </p:pic>
      <p:pic>
        <p:nvPicPr>
          <p:cNvPr id="5" name="Рисунок 4"/>
          <p:cNvPicPr>
            <a:picLocks noChangeAspect="1"/>
          </p:cNvPicPr>
          <p:nvPr/>
        </p:nvPicPr>
        <p:blipFill>
          <a:blip r:embed="rId4"/>
          <a:stretch>
            <a:fillRect/>
          </a:stretch>
        </p:blipFill>
        <p:spPr>
          <a:xfrm>
            <a:off x="9537192" y="132075"/>
            <a:ext cx="1938696" cy="1322947"/>
          </a:xfrm>
          <a:prstGeom prst="rect">
            <a:avLst/>
          </a:prstGeom>
        </p:spPr>
      </p:pic>
    </p:spTree>
    <p:extLst>
      <p:ext uri="{BB962C8B-B14F-4D97-AF65-F5344CB8AC3E}">
        <p14:creationId xmlns:p14="http://schemas.microsoft.com/office/powerpoint/2010/main" val="32110764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554" y="365126"/>
            <a:ext cx="10331245" cy="854074"/>
          </a:xfrm>
        </p:spPr>
        <p:txBody>
          <a:bodyPr>
            <a:normAutofit/>
          </a:bodyPr>
          <a:lstStyle/>
          <a:p>
            <a:pPr algn="ctr"/>
            <a:r>
              <a:rPr lang="uk-UA" sz="3200" b="1" dirty="0" smtClean="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Цільові </a:t>
            </a:r>
            <a:r>
              <a:rPr lang="uk-UA" sz="3200" b="1"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фінансові </a:t>
            </a:r>
            <a:r>
              <a:rPr lang="uk-UA" sz="3200" b="1" dirty="0" smtClean="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санкції</a:t>
            </a:r>
            <a:endParaRPr lang="uk-UA" sz="3200" b="1"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117987" y="1101214"/>
            <a:ext cx="11926529" cy="5624052"/>
          </a:xfrm>
        </p:spPr>
        <p:txBody>
          <a:bodyPr>
            <a:normAutofit lnSpcReduction="10000"/>
          </a:bodyPr>
          <a:lstStyle/>
          <a:p>
            <a:pPr marL="0" indent="0" algn="just">
              <a:buNone/>
            </a:pPr>
            <a:r>
              <a:rPr lang="uk-UA" dirty="0" smtClean="0"/>
              <a:t>	</a:t>
            </a:r>
          </a:p>
          <a:p>
            <a:pPr marL="0" indent="0" algn="just">
              <a:buNone/>
            </a:pPr>
            <a:r>
              <a:rPr lang="uk-UA" dirty="0" smtClean="0"/>
              <a:t>- </a:t>
            </a:r>
            <a:r>
              <a:rPr lang="uk-UA" sz="3000" dirty="0" smtClean="0"/>
              <a:t>Визначено </a:t>
            </a:r>
            <a:r>
              <a:rPr lang="uk-UA" sz="3000" dirty="0" smtClean="0">
                <a:solidFill>
                  <a:srgbClr val="FF0000"/>
                </a:solidFill>
              </a:rPr>
              <a:t>обов'язок</a:t>
            </a:r>
            <a:r>
              <a:rPr lang="uk-UA" sz="3000" dirty="0" smtClean="0"/>
              <a:t> СПФМ негайно, без попереднього повідомлення клієнта (особи), </a:t>
            </a:r>
            <a:r>
              <a:rPr lang="uk-UA" sz="3000" b="1" dirty="0" smtClean="0">
                <a:solidFill>
                  <a:srgbClr val="FF0000"/>
                </a:solidFill>
              </a:rPr>
              <a:t>заморозити активи</a:t>
            </a:r>
            <a:r>
              <a:rPr lang="uk-UA" sz="3000" dirty="0" smtClean="0"/>
              <a:t>, що пов’язані з тероризмом та його фінансуванням, РЗМЗ та його фінансуванням та повідомити про заморожені активи </a:t>
            </a:r>
            <a:r>
              <a:rPr lang="uk-UA" sz="3000" dirty="0" err="1" smtClean="0"/>
              <a:t>Держфінмоніторингу</a:t>
            </a:r>
            <a:r>
              <a:rPr lang="uk-UA" sz="3000" dirty="0" smtClean="0"/>
              <a:t> та СБУ </a:t>
            </a:r>
            <a:r>
              <a:rPr lang="uk-UA" sz="3000" dirty="0" smtClean="0">
                <a:solidFill>
                  <a:srgbClr val="FF0000"/>
                </a:solidFill>
              </a:rPr>
              <a:t>(ч.1 ст. 22 Закону 361)</a:t>
            </a:r>
          </a:p>
          <a:p>
            <a:pPr marL="0" indent="0">
              <a:buNone/>
            </a:pPr>
            <a:r>
              <a:rPr lang="uk-UA" sz="3000" dirty="0" smtClean="0"/>
              <a:t>- Встановлено </a:t>
            </a:r>
            <a:r>
              <a:rPr lang="uk-UA" sz="3000" dirty="0" smtClean="0">
                <a:solidFill>
                  <a:srgbClr val="FF0000"/>
                </a:solidFill>
              </a:rPr>
              <a:t>умови розмороження </a:t>
            </a:r>
            <a:r>
              <a:rPr lang="uk-UA" sz="3000" dirty="0" smtClean="0"/>
              <a:t>активів</a:t>
            </a:r>
          </a:p>
          <a:p>
            <a:pPr marL="0" indent="0">
              <a:buNone/>
            </a:pPr>
            <a:r>
              <a:rPr lang="uk-UA" sz="3000" dirty="0" smtClean="0"/>
              <a:t>- Наділено СДФМ повноваженнями </a:t>
            </a:r>
            <a:r>
              <a:rPr lang="uk-UA" sz="3000" dirty="0" smtClean="0">
                <a:solidFill>
                  <a:srgbClr val="FF0000"/>
                </a:solidFill>
              </a:rPr>
              <a:t>визначати порядок </a:t>
            </a:r>
            <a:r>
              <a:rPr lang="uk-UA" sz="3000" dirty="0" smtClean="0"/>
              <a:t>замороження/розмороження активів  з урахуванням вимог та винятків, визначених резолюціями Ради Безпеки ООН;</a:t>
            </a:r>
          </a:p>
          <a:p>
            <a:pPr marL="0" indent="0">
              <a:buNone/>
            </a:pPr>
            <a:r>
              <a:rPr lang="uk-UA" sz="3000" dirty="0" smtClean="0"/>
              <a:t>- </a:t>
            </a:r>
            <a:r>
              <a:rPr lang="uk-UA" sz="3000" dirty="0" smtClean="0">
                <a:solidFill>
                  <a:srgbClr val="FF0000"/>
                </a:solidFill>
              </a:rPr>
              <a:t>Передбачено процедуру </a:t>
            </a:r>
            <a:r>
              <a:rPr lang="uk-UA" sz="3000" dirty="0" smtClean="0"/>
              <a:t>надання доступу до заморожених активів;</a:t>
            </a:r>
          </a:p>
          <a:p>
            <a:pPr>
              <a:buFontTx/>
              <a:buChar char="-"/>
            </a:pPr>
            <a:r>
              <a:rPr lang="uk-UA" sz="3000" dirty="0" smtClean="0">
                <a:solidFill>
                  <a:srgbClr val="FF0000"/>
                </a:solidFill>
              </a:rPr>
              <a:t>Змінено підхід </a:t>
            </a:r>
            <a:r>
              <a:rPr lang="uk-UA" sz="3000" dirty="0" smtClean="0"/>
              <a:t>щодо формування Переліку осіб </a:t>
            </a:r>
          </a:p>
          <a:p>
            <a:pPr marL="0" indent="0">
              <a:buNone/>
            </a:pPr>
            <a:r>
              <a:rPr lang="uk-UA" sz="3000" dirty="0"/>
              <a:t>	</a:t>
            </a:r>
            <a:r>
              <a:rPr lang="uk-UA" sz="3000" dirty="0" smtClean="0"/>
              <a:t>		</a:t>
            </a:r>
            <a:r>
              <a:rPr lang="uk-UA" sz="3000" dirty="0" smtClean="0">
                <a:solidFill>
                  <a:srgbClr val="C00000"/>
                </a:solidFill>
              </a:rPr>
              <a:t>(СБУ     	суд		</a:t>
            </a:r>
            <a:r>
              <a:rPr lang="uk-UA" sz="3000" dirty="0" err="1" smtClean="0">
                <a:solidFill>
                  <a:srgbClr val="C00000"/>
                </a:solidFill>
              </a:rPr>
              <a:t>Держфінмоніторинг</a:t>
            </a:r>
            <a:r>
              <a:rPr lang="uk-UA" sz="3000" dirty="0" smtClean="0">
                <a:solidFill>
                  <a:srgbClr val="C00000"/>
                </a:solidFill>
              </a:rPr>
              <a:t>)</a:t>
            </a:r>
          </a:p>
        </p:txBody>
      </p:sp>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9578804" y="19895"/>
            <a:ext cx="2495209" cy="1564430"/>
          </a:xfrm>
          <a:prstGeom prst="rect">
            <a:avLst/>
          </a:prstGeom>
        </p:spPr>
      </p:pic>
      <p:pic>
        <p:nvPicPr>
          <p:cNvPr id="5" name="Рисунок 4"/>
          <p:cNvPicPr>
            <a:picLocks noChangeAspect="1"/>
          </p:cNvPicPr>
          <p:nvPr/>
        </p:nvPicPr>
        <p:blipFill>
          <a:blip r:embed="rId4"/>
          <a:stretch>
            <a:fillRect/>
          </a:stretch>
        </p:blipFill>
        <p:spPr>
          <a:xfrm>
            <a:off x="117987" y="19895"/>
            <a:ext cx="2702935" cy="1544535"/>
          </a:xfrm>
          <a:prstGeom prst="rect">
            <a:avLst/>
          </a:prstGeom>
        </p:spPr>
      </p:pic>
      <p:sp>
        <p:nvSpPr>
          <p:cNvPr id="6" name="Нашивка 5"/>
          <p:cNvSpPr/>
          <p:nvPr/>
        </p:nvSpPr>
        <p:spPr>
          <a:xfrm>
            <a:off x="3935089" y="5787710"/>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7" name="Нашивка 6"/>
          <p:cNvSpPr/>
          <p:nvPr/>
        </p:nvSpPr>
        <p:spPr>
          <a:xfrm>
            <a:off x="5726894" y="5787710"/>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Tree>
    <p:extLst>
      <p:ext uri="{BB962C8B-B14F-4D97-AF65-F5344CB8AC3E}">
        <p14:creationId xmlns:p14="http://schemas.microsoft.com/office/powerpoint/2010/main" val="25735222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97394" y="134755"/>
            <a:ext cx="9566786" cy="1601122"/>
          </a:xfrm>
        </p:spPr>
        <p:txBody>
          <a:bodyPr>
            <a:noAutofit/>
          </a:bodyPr>
          <a:lstStyle/>
          <a:p>
            <a:pPr algn="ctr"/>
            <a:r>
              <a:rPr lang="uk-UA" sz="3600" b="1" dirty="0" smtClean="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Узагальнені матеріали </a:t>
            </a:r>
            <a:r>
              <a:rPr lang="uk-UA" sz="3600" b="1" dirty="0" err="1" smtClean="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Держфінмоніторингу</a:t>
            </a:r>
            <a:endParaRPr lang="uk-UA" sz="3600" b="1"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490888" y="1995948"/>
            <a:ext cx="11348186" cy="4645484"/>
          </a:xfrm>
          <a:blipFill>
            <a:blip r:embed="rId2"/>
            <a:tile tx="0" ty="0" sx="100000" sy="100000" flip="none" algn="tl"/>
          </a:blipFill>
        </p:spPr>
        <p:txBody>
          <a:bodyPr>
            <a:normAutofit fontScale="92500" lnSpcReduction="10000"/>
          </a:bodyPr>
          <a:lstStyle/>
          <a:p>
            <a:pPr marL="0" indent="0">
              <a:buNone/>
            </a:pPr>
            <a:r>
              <a:rPr lang="uk-UA" b="1" dirty="0" smtClean="0">
                <a:solidFill>
                  <a:srgbClr val="FF0000"/>
                </a:solidFill>
              </a:rPr>
              <a:t>	Узагальнені </a:t>
            </a:r>
            <a:r>
              <a:rPr lang="uk-UA" b="1" dirty="0">
                <a:solidFill>
                  <a:srgbClr val="FF0000"/>
                </a:solidFill>
              </a:rPr>
              <a:t>матеріали </a:t>
            </a:r>
            <a:r>
              <a:rPr lang="uk-UA" dirty="0"/>
              <a:t>є джерелом обставин, що можуть свідчити про вчинення кримінального правопорушення та дають підстави слідчому, прокурору розпочати досудове розслідування. Узагальнені матеріали також можуть бути підставою для здійснення правоохоронними та розвідувальними органами України оперативно-розшукової і контррозвідувальної діяльності. </a:t>
            </a:r>
            <a:endParaRPr lang="uk-UA" dirty="0" smtClean="0"/>
          </a:p>
          <a:p>
            <a:pPr marL="0" indent="0">
              <a:buNone/>
            </a:pPr>
            <a:r>
              <a:rPr lang="uk-UA" dirty="0" smtClean="0"/>
              <a:t>	Відповідно до статті </a:t>
            </a:r>
            <a:r>
              <a:rPr lang="uk-UA" dirty="0" smtClean="0">
                <a:solidFill>
                  <a:srgbClr val="C00000"/>
                </a:solidFill>
              </a:rPr>
              <a:t>214 КПК </a:t>
            </a:r>
            <a:r>
              <a:rPr lang="uk-UA" dirty="0" smtClean="0"/>
              <a:t>України підстави для внесення інформації в ЄРДР та початку кримінального провадження:</a:t>
            </a:r>
          </a:p>
          <a:p>
            <a:r>
              <a:rPr lang="uk-UA" dirty="0" smtClean="0"/>
              <a:t>- заява про вчинення кримінального правопорушення,</a:t>
            </a:r>
          </a:p>
          <a:p>
            <a:r>
              <a:rPr lang="uk-UA" dirty="0" smtClean="0"/>
              <a:t>- повідомлення про </a:t>
            </a:r>
            <a:r>
              <a:rPr lang="uk-UA" dirty="0"/>
              <a:t>вчинення кримінального </a:t>
            </a:r>
            <a:r>
              <a:rPr lang="uk-UA" dirty="0" smtClean="0"/>
              <a:t>правопорушення, </a:t>
            </a:r>
          </a:p>
          <a:p>
            <a:r>
              <a:rPr lang="uk-UA" dirty="0" smtClean="0"/>
              <a:t>- </a:t>
            </a:r>
            <a:r>
              <a:rPr lang="uk-UA" u="sng" dirty="0" smtClean="0">
                <a:solidFill>
                  <a:srgbClr val="C00000"/>
                </a:solidFill>
              </a:rPr>
              <a:t>самостійне виявлення слідчим, прокурором з будь-якого джерела обставин, що можуть </a:t>
            </a:r>
            <a:r>
              <a:rPr lang="uk-UA" u="sng" dirty="0">
                <a:solidFill>
                  <a:srgbClr val="C00000"/>
                </a:solidFill>
              </a:rPr>
              <a:t>свідчити про вчинення кримінального правопорушення</a:t>
            </a:r>
          </a:p>
        </p:txBody>
      </p:sp>
      <p:pic>
        <p:nvPicPr>
          <p:cNvPr id="4" name="Рисунок 3"/>
          <p:cNvPicPr>
            <a:picLocks noChangeAspect="1"/>
          </p:cNvPicPr>
          <p:nvPr/>
        </p:nvPicPr>
        <p:blipFill>
          <a:blip r:embed="rId3"/>
          <a:stretch>
            <a:fillRect/>
          </a:stretch>
        </p:blipFill>
        <p:spPr>
          <a:xfrm>
            <a:off x="619432" y="134755"/>
            <a:ext cx="2582455" cy="1601122"/>
          </a:xfrm>
          <a:prstGeom prst="rect">
            <a:avLst/>
          </a:prstGeom>
        </p:spPr>
      </p:pic>
    </p:spTree>
    <p:extLst>
      <p:ext uri="{BB962C8B-B14F-4D97-AF65-F5344CB8AC3E}">
        <p14:creationId xmlns:p14="http://schemas.microsoft.com/office/powerpoint/2010/main" val="18164427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3098" y="96463"/>
            <a:ext cx="9832258" cy="1053912"/>
          </a:xfrm>
        </p:spPr>
        <p:txBody>
          <a:bodyPr>
            <a:normAutofit fontScale="90000"/>
          </a:bodyPr>
          <a:lstStyle/>
          <a:p>
            <a:pPr algn="ctr"/>
            <a:r>
              <a:rPr lang="uk-UA" sz="3600" b="1" dirty="0" smtClean="0">
                <a:solidFill>
                  <a:schemeClr val="accent1">
                    <a:lumMod val="50000"/>
                  </a:schemeClr>
                </a:solidFill>
                <a:latin typeface="Verdana" panose="020B0604030504040204" pitchFamily="34" charset="0"/>
                <a:ea typeface="Verdana" panose="020B0604030504040204" pitchFamily="34" charset="0"/>
                <a:cs typeface="Verdana" panose="020B0604030504040204" pitchFamily="34" charset="0"/>
              </a:rPr>
              <a:t>Зміни до Кримінального кодексу України</a:t>
            </a:r>
            <a:endParaRPr lang="uk-UA" sz="3600" b="1" dirty="0">
              <a:solidFill>
                <a:schemeClr val="accent1">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Місце для вмісту 2"/>
          <p:cNvSpPr>
            <a:spLocks noGrp="1"/>
          </p:cNvSpPr>
          <p:nvPr>
            <p:ph idx="1"/>
          </p:nvPr>
        </p:nvSpPr>
        <p:spPr>
          <a:xfrm>
            <a:off x="304800" y="1248697"/>
            <a:ext cx="11602066" cy="5508238"/>
          </a:xfrm>
          <a:noFill/>
        </p:spPr>
        <p:txBody>
          <a:bodyPr/>
          <a:lstStyle/>
          <a:p>
            <a:pPr marL="1976438"/>
            <a:r>
              <a:rPr lang="uk-UA" dirty="0" smtClean="0"/>
              <a:t>Стаття </a:t>
            </a:r>
            <a:r>
              <a:rPr lang="uk-UA" b="1" dirty="0" smtClean="0">
                <a:solidFill>
                  <a:srgbClr val="C00000"/>
                </a:solidFill>
              </a:rPr>
              <a:t>96-9</a:t>
            </a:r>
            <a:r>
              <a:rPr lang="uk-UA" dirty="0" smtClean="0"/>
              <a:t> КК – ліквідація юридичної особи (вчинення уповноваженою особою злочину передбаченого статтею 209 КК України)</a:t>
            </a:r>
          </a:p>
          <a:p>
            <a:r>
              <a:rPr lang="uk-UA" dirty="0" smtClean="0"/>
              <a:t>Стаття </a:t>
            </a:r>
            <a:r>
              <a:rPr lang="uk-UA" b="1" dirty="0" smtClean="0">
                <a:solidFill>
                  <a:srgbClr val="C00000"/>
                </a:solidFill>
              </a:rPr>
              <a:t>205-1</a:t>
            </a:r>
            <a:r>
              <a:rPr lang="uk-UA" dirty="0" smtClean="0"/>
              <a:t> КК – підробка документів, які подаються при реєстрації юридичних </a:t>
            </a:r>
            <a:r>
              <a:rPr lang="uk-UA" dirty="0"/>
              <a:t>о</a:t>
            </a:r>
            <a:r>
              <a:rPr lang="uk-UA" dirty="0" smtClean="0"/>
              <a:t>сіб та ФОП (внесення в документи для ЄДР неправдивої інформації зокрема про КБВ, структуру власності) – посилення відповідальності</a:t>
            </a:r>
          </a:p>
          <a:p>
            <a:r>
              <a:rPr lang="uk-UA" dirty="0" smtClean="0"/>
              <a:t>Стаття </a:t>
            </a:r>
            <a:r>
              <a:rPr lang="uk-UA" b="1" dirty="0" smtClean="0">
                <a:solidFill>
                  <a:srgbClr val="C00000"/>
                </a:solidFill>
              </a:rPr>
              <a:t>209</a:t>
            </a:r>
            <a:r>
              <a:rPr lang="uk-UA" dirty="0" smtClean="0"/>
              <a:t> КК – нова редакція статті «Легалізація (відмивання) доходів, одержаних злочинним шляхом» </a:t>
            </a:r>
          </a:p>
          <a:p>
            <a:r>
              <a:rPr lang="uk-UA" dirty="0" smtClean="0"/>
              <a:t>Стаття </a:t>
            </a:r>
            <a:r>
              <a:rPr lang="uk-UA" b="1" dirty="0" smtClean="0">
                <a:solidFill>
                  <a:srgbClr val="C00000"/>
                </a:solidFill>
              </a:rPr>
              <a:t>258-5</a:t>
            </a:r>
            <a:r>
              <a:rPr lang="uk-UA" dirty="0" smtClean="0"/>
              <a:t> КК – нова редакція статті «Фінансування тероризму»</a:t>
            </a:r>
          </a:p>
          <a:p>
            <a:r>
              <a:rPr lang="uk-UA" dirty="0" smtClean="0"/>
              <a:t>Стаття </a:t>
            </a:r>
            <a:r>
              <a:rPr lang="uk-UA" b="1" dirty="0" smtClean="0">
                <a:solidFill>
                  <a:srgbClr val="C00000"/>
                </a:solidFill>
              </a:rPr>
              <a:t>306</a:t>
            </a:r>
            <a:r>
              <a:rPr lang="uk-UA" dirty="0" smtClean="0"/>
              <a:t> КК – нова редакція статті «Використання коштів, здобутих від незаконного обігу наркотичних засобів…»</a:t>
            </a:r>
          </a:p>
          <a:p>
            <a:endParaRPr lang="uk-UA" dirty="0"/>
          </a:p>
        </p:txBody>
      </p:sp>
      <p:pic>
        <p:nvPicPr>
          <p:cNvPr id="4" name="Рисунок 3"/>
          <p:cNvPicPr>
            <a:picLocks noChangeAspect="1"/>
          </p:cNvPicPr>
          <p:nvPr/>
        </p:nvPicPr>
        <p:blipFill>
          <a:blip r:embed="rId2"/>
          <a:stretch>
            <a:fillRect/>
          </a:stretch>
        </p:blipFill>
        <p:spPr>
          <a:xfrm>
            <a:off x="304800" y="96463"/>
            <a:ext cx="1747991" cy="2481445"/>
          </a:xfrm>
          <a:prstGeom prst="rect">
            <a:avLst/>
          </a:prstGeom>
        </p:spPr>
      </p:pic>
    </p:spTree>
    <p:extLst>
      <p:ext uri="{BB962C8B-B14F-4D97-AF65-F5344CB8AC3E}">
        <p14:creationId xmlns:p14="http://schemas.microsoft.com/office/powerpoint/2010/main" val="28659077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99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324" y="119063"/>
            <a:ext cx="11415250" cy="815001"/>
          </a:xfrm>
        </p:spPr>
        <p:txBody>
          <a:bodyPr>
            <a:normAutofit/>
          </a:bodyPr>
          <a:lstStyle/>
          <a:p>
            <a:pPr algn="ctr"/>
            <a:r>
              <a:rPr lang="uk-UA" sz="4000" b="1" dirty="0" smtClean="0">
                <a:solidFill>
                  <a:srgbClr val="FF0000"/>
                </a:solidFill>
              </a:rPr>
              <a:t>Обов'язки СПФМ (стаття 8 Закону 361)</a:t>
            </a:r>
            <a:endParaRPr lang="uk-UA" sz="4000" b="1" dirty="0">
              <a:solidFill>
                <a:srgbClr val="FF0000"/>
              </a:solidFill>
            </a:endParaRPr>
          </a:p>
        </p:txBody>
      </p:sp>
      <p:sp>
        <p:nvSpPr>
          <p:cNvPr id="5" name="Місце для вмісту 4"/>
          <p:cNvSpPr>
            <a:spLocks noGrp="1"/>
          </p:cNvSpPr>
          <p:nvPr>
            <p:ph idx="1"/>
          </p:nvPr>
        </p:nvSpPr>
        <p:spPr>
          <a:xfrm>
            <a:off x="98324" y="796414"/>
            <a:ext cx="12005186" cy="5919018"/>
          </a:xfrm>
          <a:solidFill>
            <a:schemeClr val="accent4">
              <a:lumMod val="20000"/>
              <a:lumOff val="80000"/>
            </a:schemeClr>
          </a:solidFill>
        </p:spPr>
        <p:txBody>
          <a:bodyPr>
            <a:normAutofit lnSpcReduction="10000"/>
          </a:bodyPr>
          <a:lstStyle/>
          <a:p>
            <a:r>
              <a:rPr lang="uk-UA" dirty="0" smtClean="0"/>
              <a:t>Стати на облік в </a:t>
            </a:r>
            <a:r>
              <a:rPr lang="uk-UA" dirty="0" err="1" smtClean="0"/>
              <a:t>Держфінмоніторингу</a:t>
            </a:r>
            <a:r>
              <a:rPr lang="uk-UA" dirty="0" smtClean="0"/>
              <a:t> (порядок визначить НБУ і КМУ)</a:t>
            </a:r>
          </a:p>
          <a:p>
            <a:r>
              <a:rPr lang="uk-UA" dirty="0" smtClean="0"/>
              <a:t>Призначити відповідального працівника (стаття 9 Закону 361 – вимоги  встановлять СДФМ)</a:t>
            </a:r>
          </a:p>
          <a:p>
            <a:r>
              <a:rPr lang="uk-UA" dirty="0" smtClean="0"/>
              <a:t>Забезпечити належну організацію і проведення ФМ, щоб виявляти порогові і підозрілі фінансові операції та інше (вимоги встановлять СДФМ)</a:t>
            </a:r>
          </a:p>
          <a:p>
            <a:r>
              <a:rPr lang="uk-UA" dirty="0" smtClean="0"/>
              <a:t>Здійснювати належну перевірку клієнтів</a:t>
            </a:r>
          </a:p>
          <a:p>
            <a:r>
              <a:rPr lang="uk-UA" dirty="0" smtClean="0"/>
              <a:t>Забезпечити виявлення порогових і підозрілих </a:t>
            </a:r>
            <a:r>
              <a:rPr lang="uk-UA" dirty="0" err="1" smtClean="0"/>
              <a:t>фіноперацій</a:t>
            </a:r>
            <a:r>
              <a:rPr lang="uk-UA" dirty="0" smtClean="0"/>
              <a:t> (з використанням автоматизації)</a:t>
            </a:r>
          </a:p>
          <a:p>
            <a:r>
              <a:rPr lang="uk-UA" dirty="0" smtClean="0"/>
              <a:t>Забезпечити реєстрацію </a:t>
            </a:r>
            <a:r>
              <a:rPr lang="uk-UA" dirty="0" err="1" smtClean="0"/>
              <a:t>фіноперацій</a:t>
            </a:r>
            <a:endParaRPr lang="uk-UA" dirty="0" smtClean="0"/>
          </a:p>
          <a:p>
            <a:r>
              <a:rPr lang="uk-UA" dirty="0" smtClean="0"/>
              <a:t>Повідомлення до </a:t>
            </a:r>
            <a:r>
              <a:rPr lang="uk-UA" dirty="0" err="1" smtClean="0"/>
              <a:t>Держфінмоніторингу</a:t>
            </a:r>
            <a:r>
              <a:rPr lang="uk-UA" dirty="0" smtClean="0"/>
              <a:t> про </a:t>
            </a:r>
            <a:r>
              <a:rPr lang="uk-UA" dirty="0" err="1" smtClean="0"/>
              <a:t>фіноперації</a:t>
            </a:r>
            <a:endParaRPr lang="uk-UA" dirty="0" smtClean="0"/>
          </a:p>
          <a:p>
            <a:r>
              <a:rPr lang="uk-UA" dirty="0" smtClean="0"/>
              <a:t>На запит </a:t>
            </a:r>
            <a:r>
              <a:rPr lang="uk-UA" dirty="0" err="1" smtClean="0"/>
              <a:t>Держфінмоінторингу</a:t>
            </a:r>
            <a:r>
              <a:rPr lang="uk-UA" dirty="0" smtClean="0"/>
              <a:t> надавати інформацію</a:t>
            </a:r>
          </a:p>
          <a:p>
            <a:r>
              <a:rPr lang="uk-UA" dirty="0" smtClean="0"/>
              <a:t>На запит регулюючого СДФМ надавати інформацію, документи (порядок встановлять СДФМ)</a:t>
            </a:r>
          </a:p>
        </p:txBody>
      </p:sp>
    </p:spTree>
    <p:extLst>
      <p:ext uri="{BB962C8B-B14F-4D97-AF65-F5344CB8AC3E}">
        <p14:creationId xmlns:p14="http://schemas.microsoft.com/office/powerpoint/2010/main" val="401994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324" y="119063"/>
            <a:ext cx="8770374" cy="1640911"/>
          </a:xfrm>
        </p:spPr>
        <p:txBody>
          <a:bodyPr>
            <a:normAutofit/>
          </a:bodyPr>
          <a:lstStyle/>
          <a:p>
            <a:pPr algn="ctr"/>
            <a:r>
              <a:rPr lang="uk-UA" sz="4000" b="1" dirty="0" smtClean="0">
                <a:solidFill>
                  <a:srgbClr val="FF0000"/>
                </a:solidFill>
              </a:rPr>
              <a:t>Обов'язки СПФМ (стаття 8 Закону 361)</a:t>
            </a:r>
            <a:endParaRPr lang="uk-UA" sz="4000" b="1" dirty="0">
              <a:solidFill>
                <a:srgbClr val="FF0000"/>
              </a:solidFill>
            </a:endParaRPr>
          </a:p>
        </p:txBody>
      </p:sp>
      <p:sp>
        <p:nvSpPr>
          <p:cNvPr id="5" name="Місце для вмісту 4"/>
          <p:cNvSpPr>
            <a:spLocks noGrp="1"/>
          </p:cNvSpPr>
          <p:nvPr>
            <p:ph idx="1"/>
          </p:nvPr>
        </p:nvSpPr>
        <p:spPr>
          <a:xfrm>
            <a:off x="98324" y="2015612"/>
            <a:ext cx="12005186" cy="4699819"/>
          </a:xfrm>
          <a:solidFill>
            <a:schemeClr val="accent4">
              <a:lumMod val="20000"/>
              <a:lumOff val="80000"/>
            </a:schemeClr>
          </a:solidFill>
        </p:spPr>
        <p:txBody>
          <a:bodyPr>
            <a:normAutofit/>
          </a:bodyPr>
          <a:lstStyle/>
          <a:p>
            <a:r>
              <a:rPr lang="uk-UA" dirty="0" smtClean="0"/>
              <a:t>Документувати заходи по ФМ та зберігати документи, інформацію 5 років (СДФМ може встановити додаткові вимоги і строки)</a:t>
            </a:r>
          </a:p>
          <a:p>
            <a:r>
              <a:rPr lang="uk-UA" dirty="0" smtClean="0"/>
              <a:t>Надавати доступ СДФМ під час здійснення нагляду</a:t>
            </a:r>
          </a:p>
          <a:p>
            <a:r>
              <a:rPr lang="uk-UA" dirty="0" smtClean="0"/>
              <a:t>Зупиняти </a:t>
            </a:r>
            <a:r>
              <a:rPr lang="uk-UA" dirty="0" err="1" smtClean="0"/>
              <a:t>фіноперації</a:t>
            </a:r>
            <a:r>
              <a:rPr lang="uk-UA" dirty="0" smtClean="0"/>
              <a:t> за рішенням </a:t>
            </a:r>
            <a:r>
              <a:rPr lang="uk-UA" dirty="0" err="1" smtClean="0"/>
              <a:t>Держфінмоінторингу</a:t>
            </a:r>
            <a:endParaRPr lang="uk-UA" dirty="0" smtClean="0"/>
          </a:p>
          <a:p>
            <a:r>
              <a:rPr lang="uk-UA" dirty="0" smtClean="0"/>
              <a:t>Здійснювати внутрішні перевірки (порядок встановить СДФМ)</a:t>
            </a:r>
          </a:p>
          <a:p>
            <a:r>
              <a:rPr lang="uk-UA" dirty="0" smtClean="0"/>
              <a:t>Проходити навчання (3 місяці – 3 роки)</a:t>
            </a:r>
          </a:p>
          <a:p>
            <a:r>
              <a:rPr lang="uk-UA" dirty="0" smtClean="0"/>
              <a:t>Виконувати вимоги СДФМ, </a:t>
            </a:r>
          </a:p>
          <a:p>
            <a:r>
              <a:rPr lang="uk-UA" dirty="0" smtClean="0"/>
              <a:t>встановити процедури щодо повідомлення про порушення (анонімно)</a:t>
            </a:r>
          </a:p>
          <a:p>
            <a:r>
              <a:rPr lang="uk-UA" dirty="0" smtClean="0"/>
              <a:t>Не допускати до керівництва осіб з порушеною діловою репутацією</a:t>
            </a:r>
          </a:p>
          <a:p>
            <a:endParaRPr lang="uk-UA" dirty="0"/>
          </a:p>
        </p:txBody>
      </p:sp>
      <p:pic>
        <p:nvPicPr>
          <p:cNvPr id="3" name="Рисунок 2"/>
          <p:cNvPicPr>
            <a:picLocks noChangeAspect="1"/>
          </p:cNvPicPr>
          <p:nvPr/>
        </p:nvPicPr>
        <p:blipFill>
          <a:blip r:embed="rId2"/>
          <a:stretch>
            <a:fillRect/>
          </a:stretch>
        </p:blipFill>
        <p:spPr>
          <a:xfrm>
            <a:off x="8960260" y="0"/>
            <a:ext cx="2553314" cy="2015612"/>
          </a:xfrm>
          <a:prstGeom prst="rect">
            <a:avLst/>
          </a:prstGeom>
        </p:spPr>
      </p:pic>
    </p:spTree>
    <p:extLst>
      <p:ext uri="{BB962C8B-B14F-4D97-AF65-F5344CB8AC3E}">
        <p14:creationId xmlns:p14="http://schemas.microsoft.com/office/powerpoint/2010/main" val="11457272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1506" name="Заголовок 1"/>
          <p:cNvSpPr>
            <a:spLocks noGrp="1"/>
          </p:cNvSpPr>
          <p:nvPr>
            <p:ph type="title"/>
          </p:nvPr>
        </p:nvSpPr>
        <p:spPr>
          <a:xfrm>
            <a:off x="5033726" y="434976"/>
            <a:ext cx="6319319" cy="1789113"/>
          </a:xfrm>
        </p:spPr>
        <p:txBody>
          <a:bodyPr/>
          <a:lstStyle/>
          <a:p>
            <a:pPr eaLnBrk="1" hangingPunct="1"/>
            <a:r>
              <a:rPr lang="uk-UA" altLang="uk-UA" sz="3200" b="1" dirty="0">
                <a:solidFill>
                  <a:srgbClr val="002060"/>
                </a:solidFill>
              </a:rPr>
              <a:t>Відповідальність СПФМ, </a:t>
            </a:r>
            <a:br>
              <a:rPr lang="uk-UA" altLang="uk-UA" sz="3200" b="1" dirty="0">
                <a:solidFill>
                  <a:srgbClr val="002060"/>
                </a:solidFill>
              </a:rPr>
            </a:br>
            <a:r>
              <a:rPr lang="uk-UA" altLang="uk-UA" sz="3200" b="1" dirty="0">
                <a:solidFill>
                  <a:srgbClr val="002060"/>
                </a:solidFill>
              </a:rPr>
              <a:t>передбачена </a:t>
            </a:r>
            <a:br>
              <a:rPr lang="uk-UA" altLang="uk-UA" sz="3200" b="1" dirty="0">
                <a:solidFill>
                  <a:srgbClr val="002060"/>
                </a:solidFill>
              </a:rPr>
            </a:br>
            <a:r>
              <a:rPr lang="uk-UA" altLang="uk-UA" sz="3200" b="1" dirty="0">
                <a:solidFill>
                  <a:srgbClr val="002060"/>
                </a:solidFill>
              </a:rPr>
              <a:t>статтею 32 Закону 361:</a:t>
            </a:r>
          </a:p>
        </p:txBody>
      </p:sp>
      <p:sp>
        <p:nvSpPr>
          <p:cNvPr id="5123" name="Содержимое 2"/>
          <p:cNvSpPr>
            <a:spLocks noGrp="1"/>
          </p:cNvSpPr>
          <p:nvPr>
            <p:ph idx="1"/>
          </p:nvPr>
        </p:nvSpPr>
        <p:spPr>
          <a:xfrm>
            <a:off x="398351" y="2673350"/>
            <a:ext cx="11534115" cy="3779838"/>
          </a:xfrm>
          <a:blipFill>
            <a:blip r:embed="rId2"/>
            <a:tile tx="0" ty="0" sx="100000" sy="100000" flip="none" algn="tl"/>
          </a:blipFill>
        </p:spPr>
        <p:txBody>
          <a:bodyPr rtlCol="0">
            <a:normAutofit/>
          </a:bodyPr>
          <a:lstStyle/>
          <a:p>
            <a:pPr indent="342900" algn="just">
              <a:buNone/>
              <a:defRPr/>
            </a:pPr>
            <a:r>
              <a:rPr lang="uk-UA" sz="3600" dirty="0" smtClean="0">
                <a:latin typeface="Times New Roman" pitchFamily="18" charset="0"/>
                <a:cs typeface="Times New Roman" pitchFamily="18" charset="0"/>
              </a:rPr>
              <a:t>Адміністративна відповідальність, визначена статтею 32 Закону України «Про запобігання та протидію легалізації (відмиванню) доходів, одержаних злочинним шляхом, фінансуванню тероризму та фінансуванню розповсюдження зброї масового знищення», застосовується безпосередньо </a:t>
            </a:r>
            <a:r>
              <a:rPr lang="uk-UA" sz="3600" b="1" dirty="0" smtClean="0">
                <a:solidFill>
                  <a:srgbClr val="A50021"/>
                </a:solidFill>
                <a:latin typeface="Times New Roman" pitchFamily="18" charset="0"/>
                <a:cs typeface="Times New Roman" pitchFamily="18" charset="0"/>
              </a:rPr>
              <a:t>до суб’єктів первинного фінансового моніторингу</a:t>
            </a:r>
            <a:r>
              <a:rPr lang="uk-UA" sz="3600" b="1" dirty="0" smtClean="0">
                <a:latin typeface="Times New Roman" pitchFamily="18" charset="0"/>
                <a:cs typeface="Times New Roman" pitchFamily="18" charset="0"/>
              </a:rPr>
              <a:t>.</a:t>
            </a:r>
          </a:p>
          <a:p>
            <a:pPr>
              <a:defRPr/>
            </a:pPr>
            <a:endParaRPr lang="uk-UA" dirty="0" smtClean="0"/>
          </a:p>
          <a:p>
            <a:pPr>
              <a:buNone/>
              <a:defRPr/>
            </a:pPr>
            <a:endParaRPr lang="uk-UA" dirty="0" smtClean="0"/>
          </a:p>
        </p:txBody>
      </p:sp>
      <p:pic>
        <p:nvPicPr>
          <p:cNvPr id="21508" name="Рисунок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8675" y="428626"/>
            <a:ext cx="2566987"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44826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22530" name="Заголовок 1"/>
          <p:cNvSpPr>
            <a:spLocks noGrp="1"/>
          </p:cNvSpPr>
          <p:nvPr>
            <p:ph type="title"/>
          </p:nvPr>
        </p:nvSpPr>
        <p:spPr>
          <a:xfrm>
            <a:off x="1981200" y="115889"/>
            <a:ext cx="5388321" cy="649287"/>
          </a:xfrm>
        </p:spPr>
        <p:txBody>
          <a:bodyPr/>
          <a:lstStyle/>
          <a:p>
            <a:r>
              <a:rPr lang="uk-UA" altLang="uk-UA" dirty="0" smtClean="0">
                <a:solidFill>
                  <a:srgbClr val="002060"/>
                </a:solidFill>
              </a:rPr>
              <a:t>Заходи впливу:</a:t>
            </a:r>
          </a:p>
        </p:txBody>
      </p:sp>
      <p:sp>
        <p:nvSpPr>
          <p:cNvPr id="3" name="Місце для вмісту 2"/>
          <p:cNvSpPr>
            <a:spLocks noGrp="1"/>
          </p:cNvSpPr>
          <p:nvPr>
            <p:ph idx="1"/>
          </p:nvPr>
        </p:nvSpPr>
        <p:spPr>
          <a:xfrm>
            <a:off x="325925" y="836614"/>
            <a:ext cx="11678970" cy="5724525"/>
          </a:xfrm>
          <a:solidFill>
            <a:schemeClr val="accent2">
              <a:lumMod val="20000"/>
              <a:lumOff val="80000"/>
            </a:schemeClr>
          </a:solidFill>
        </p:spPr>
        <p:txBody>
          <a:bodyPr/>
          <a:lstStyle/>
          <a:p>
            <a:pPr>
              <a:defRPr/>
            </a:pPr>
            <a:r>
              <a:rPr lang="ru-RU" sz="2400" b="1" dirty="0">
                <a:solidFill>
                  <a:srgbClr val="FF0000"/>
                </a:solidFill>
                <a:latin typeface="Times New Roman" panose="02020603050405020304" pitchFamily="18" charset="0"/>
                <a:cs typeface="Times New Roman" panose="02020603050405020304" pitchFamily="18" charset="0"/>
              </a:rPr>
              <a:t>1)</a:t>
            </a:r>
            <a:r>
              <a:rPr lang="ru-RU" sz="2400"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письмове</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застереження</a:t>
            </a:r>
            <a:r>
              <a:rPr lang="ru-RU" sz="2400" dirty="0">
                <a:latin typeface="Times New Roman" panose="02020603050405020304" pitchFamily="18" charset="0"/>
                <a:cs typeface="Times New Roman" panose="02020603050405020304" pitchFamily="18" charset="0"/>
              </a:rPr>
              <a:t>;</a:t>
            </a:r>
          </a:p>
          <a:p>
            <a:pPr algn="just">
              <a:defRPr/>
            </a:pPr>
            <a:r>
              <a:rPr lang="ru-RU" sz="2400" b="1" dirty="0">
                <a:solidFill>
                  <a:srgbClr val="FF0000"/>
                </a:solidFill>
                <a:latin typeface="Times New Roman" panose="02020603050405020304" pitchFamily="18" charset="0"/>
                <a:cs typeface="Times New Roman" panose="02020603050405020304" pitchFamily="18" charset="0"/>
              </a:rPr>
              <a:t>2)</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анулювання</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ліцензії</a:t>
            </a:r>
            <a:r>
              <a:rPr lang="ru-RU" sz="2400" b="1" dirty="0">
                <a:latin typeface="Times New Roman" panose="02020603050405020304" pitchFamily="18" charset="0"/>
                <a:cs typeface="Times New Roman" panose="02020603050405020304" pitchFamily="18" charset="0"/>
              </a:rPr>
              <a:t> та/</a:t>
            </a:r>
            <a:r>
              <a:rPr lang="ru-RU" sz="2400" b="1" dirty="0" err="1">
                <a:latin typeface="Times New Roman" panose="02020603050405020304" pitchFamily="18" charset="0"/>
                <a:cs typeface="Times New Roman" panose="02020603050405020304" pitchFamily="18" charset="0"/>
              </a:rPr>
              <a:t>або</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інших</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документів</a:t>
            </a:r>
            <a:r>
              <a:rPr lang="ru-RU" sz="2400" dirty="0" smtClean="0">
                <a:latin typeface="Times New Roman" panose="02020603050405020304" pitchFamily="18" charset="0"/>
                <a:cs typeface="Times New Roman" panose="02020603050405020304" pitchFamily="18" charset="0"/>
              </a:rPr>
              <a:t>,</a:t>
            </a:r>
          </a:p>
          <a:p>
            <a:pPr marL="0" indent="0" algn="just">
              <a:buNone/>
              <a:defRPr/>
            </a:pPr>
            <a:r>
              <a:rPr lang="ru-RU" sz="2400" dirty="0" err="1" smtClean="0">
                <a:latin typeface="Times New Roman" panose="02020603050405020304" pitchFamily="18" charset="0"/>
                <a:cs typeface="Times New Roman" panose="02020603050405020304" pitchFamily="18" charset="0"/>
              </a:rPr>
              <a:t>що</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надають</a:t>
            </a:r>
            <a:r>
              <a:rPr lang="ru-RU" sz="2400" dirty="0">
                <a:latin typeface="Times New Roman" panose="02020603050405020304" pitchFamily="18" charset="0"/>
                <a:cs typeface="Times New Roman" panose="02020603050405020304" pitchFamily="18" charset="0"/>
              </a:rPr>
              <a:t> право на </a:t>
            </a:r>
            <a:r>
              <a:rPr lang="ru-RU" sz="2400" dirty="0" err="1">
                <a:latin typeface="Times New Roman" panose="02020603050405020304" pitchFamily="18" charset="0"/>
                <a:cs typeface="Times New Roman" panose="02020603050405020304" pitchFamily="18" charset="0"/>
              </a:rPr>
              <a:t>здійснення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діяльності</a:t>
            </a:r>
            <a:r>
              <a:rPr lang="ru-RU" sz="2400" dirty="0">
                <a:latin typeface="Times New Roman" panose="02020603050405020304" pitchFamily="18" charset="0"/>
                <a:cs typeface="Times New Roman" panose="02020603050405020304" pitchFamily="18" charset="0"/>
              </a:rPr>
              <a:t>, з </a:t>
            </a:r>
            <a:endParaRPr lang="ru-RU" sz="2400" dirty="0" smtClean="0">
              <a:latin typeface="Times New Roman" panose="02020603050405020304" pitchFamily="18" charset="0"/>
              <a:cs typeface="Times New Roman" panose="02020603050405020304" pitchFamily="18" charset="0"/>
            </a:endParaRPr>
          </a:p>
          <a:p>
            <a:pPr marL="0" indent="0" algn="just">
              <a:buNone/>
              <a:defRPr/>
            </a:pPr>
            <a:r>
              <a:rPr lang="ru-RU" sz="2400" dirty="0" err="1" smtClean="0">
                <a:latin typeface="Times New Roman" panose="02020603050405020304" pitchFamily="18" charset="0"/>
                <a:cs typeface="Times New Roman" panose="02020603050405020304" pitchFamily="18" charset="0"/>
              </a:rPr>
              <a:t>провадженням</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якої</a:t>
            </a:r>
            <a:r>
              <a:rPr lang="ru-RU" sz="2400" dirty="0">
                <a:latin typeface="Times New Roman" panose="02020603050405020304" pitchFamily="18" charset="0"/>
                <a:cs typeface="Times New Roman" panose="02020603050405020304" pitchFamily="18" charset="0"/>
              </a:rPr>
              <a:t> в особи </a:t>
            </a:r>
            <a:r>
              <a:rPr lang="ru-RU" sz="2400" dirty="0" err="1">
                <a:latin typeface="Times New Roman" panose="02020603050405020304" pitchFamily="18" charset="0"/>
                <a:cs typeface="Times New Roman" panose="02020603050405020304" pitchFamily="18" charset="0"/>
              </a:rPr>
              <a:t>виникає</a:t>
            </a:r>
            <a:r>
              <a:rPr lang="ru-RU" sz="2400" dirty="0">
                <a:latin typeface="Times New Roman" panose="02020603050405020304" pitchFamily="18" charset="0"/>
                <a:cs typeface="Times New Roman" panose="02020603050405020304" pitchFamily="18" charset="0"/>
              </a:rPr>
              <a:t> статус СПФМ, </a:t>
            </a:r>
            <a:endParaRPr lang="ru-RU" sz="2400" dirty="0" smtClean="0">
              <a:latin typeface="Times New Roman" panose="02020603050405020304" pitchFamily="18" charset="0"/>
              <a:cs typeface="Times New Roman" panose="02020603050405020304" pitchFamily="18" charset="0"/>
            </a:endParaRPr>
          </a:p>
          <a:p>
            <a:pPr marL="0" indent="0" algn="just">
              <a:buNone/>
              <a:defRPr/>
            </a:pPr>
            <a:r>
              <a:rPr lang="ru-RU" sz="2400" dirty="0" smtClean="0">
                <a:latin typeface="Times New Roman" panose="02020603050405020304" pitchFamily="18" charset="0"/>
                <a:cs typeface="Times New Roman" panose="02020603050405020304" pitchFamily="18" charset="0"/>
              </a:rPr>
              <a:t>у </a:t>
            </a:r>
            <a:r>
              <a:rPr lang="ru-RU" sz="2400" dirty="0" err="1">
                <a:latin typeface="Times New Roman" panose="02020603050405020304" pitchFamily="18" charset="0"/>
                <a:cs typeface="Times New Roman" panose="02020603050405020304" pitchFamily="18" charset="0"/>
              </a:rPr>
              <a:t>встановленому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законодавством</a:t>
            </a:r>
            <a:r>
              <a:rPr lang="ru-RU" sz="2400" dirty="0">
                <a:latin typeface="Times New Roman" panose="02020603050405020304" pitchFamily="18" charset="0"/>
                <a:cs typeface="Times New Roman" panose="02020603050405020304" pitchFamily="18" charset="0"/>
              </a:rPr>
              <a:t> порядку;</a:t>
            </a:r>
          </a:p>
          <a:p>
            <a:pPr algn="just">
              <a:defRPr/>
            </a:pPr>
            <a:r>
              <a:rPr lang="ru-RU" sz="2400" b="1" dirty="0">
                <a:solidFill>
                  <a:srgbClr val="FF0000"/>
                </a:solidFill>
                <a:latin typeface="Times New Roman" panose="02020603050405020304" pitchFamily="18" charset="0"/>
                <a:cs typeface="Times New Roman" panose="02020603050405020304" pitchFamily="18" charset="0"/>
              </a:rPr>
              <a:t>3)</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покладення</a:t>
            </a:r>
            <a:r>
              <a:rPr lang="ru-RU" sz="2400" dirty="0">
                <a:latin typeface="Times New Roman" panose="02020603050405020304" pitchFamily="18" charset="0"/>
                <a:cs typeface="Times New Roman" panose="02020603050405020304" pitchFamily="18" charset="0"/>
              </a:rPr>
              <a:t> на СПФМ </a:t>
            </a:r>
            <a:r>
              <a:rPr lang="ru-RU" sz="2400" dirty="0" err="1">
                <a:latin typeface="Times New Roman" panose="02020603050405020304" pitchFamily="18" charset="0"/>
                <a:cs typeface="Times New Roman" panose="02020603050405020304" pitchFamily="18" charset="0"/>
              </a:rPr>
              <a:t>обов’язку</a:t>
            </a:r>
            <a:r>
              <a:rPr lang="ru-RU" sz="2400"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відсторонення</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від</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роботи</a:t>
            </a:r>
            <a:r>
              <a:rPr lang="ru-RU" sz="2400" b="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посадової</a:t>
            </a:r>
            <a:r>
              <a:rPr lang="ru-RU" sz="2400" dirty="0">
                <a:latin typeface="Times New Roman" panose="02020603050405020304" pitchFamily="18" charset="0"/>
                <a:cs typeface="Times New Roman" panose="02020603050405020304" pitchFamily="18" charset="0"/>
              </a:rPr>
              <a:t> особи такого </a:t>
            </a:r>
            <a:r>
              <a:rPr lang="ru-RU" sz="2400" dirty="0" err="1">
                <a:latin typeface="Times New Roman" panose="02020603050405020304" pitchFamily="18" charset="0"/>
                <a:cs typeface="Times New Roman" panose="02020603050405020304" pitchFamily="18" charset="0"/>
              </a:rPr>
              <a:t>суб’єкта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первинного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фінансового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моніторингу</a:t>
            </a:r>
            <a:r>
              <a:rPr lang="ru-RU" sz="2400" dirty="0">
                <a:latin typeface="Times New Roman" panose="02020603050405020304" pitchFamily="18" charset="0"/>
                <a:cs typeface="Times New Roman" panose="02020603050405020304" pitchFamily="18" charset="0"/>
              </a:rPr>
              <a:t>;</a:t>
            </a:r>
          </a:p>
          <a:p>
            <a:pPr>
              <a:defRPr/>
            </a:pPr>
            <a:r>
              <a:rPr lang="ru-RU" sz="2400" b="1" dirty="0">
                <a:solidFill>
                  <a:srgbClr val="FF0000"/>
                </a:solidFill>
                <a:latin typeface="Times New Roman" panose="02020603050405020304" pitchFamily="18" charset="0"/>
                <a:cs typeface="Times New Roman" panose="02020603050405020304" pitchFamily="18" charset="0"/>
              </a:rPr>
              <a:t>4)</a:t>
            </a:r>
            <a:r>
              <a:rPr lang="ru-RU" sz="2400"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штраф;</a:t>
            </a:r>
          </a:p>
          <a:p>
            <a:pPr algn="just">
              <a:defRPr/>
            </a:pPr>
            <a:r>
              <a:rPr lang="ru-RU" sz="2400" b="1" dirty="0">
                <a:solidFill>
                  <a:srgbClr val="FF0000"/>
                </a:solidFill>
                <a:latin typeface="Times New Roman" panose="02020603050405020304" pitchFamily="18" charset="0"/>
                <a:cs typeface="Times New Roman" panose="02020603050405020304" pitchFamily="18" charset="0"/>
              </a:rPr>
              <a:t>5)</a:t>
            </a:r>
            <a:r>
              <a:rPr lang="ru-RU" sz="2400"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укладення</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письмової</a:t>
            </a:r>
            <a:r>
              <a:rPr lang="ru-RU" sz="2400" b="1" dirty="0">
                <a:latin typeface="Times New Roman" panose="02020603050405020304" pitchFamily="18" charset="0"/>
                <a:cs typeface="Times New Roman" panose="02020603050405020304" pitchFamily="18" charset="0"/>
              </a:rPr>
              <a:t> угоди </a:t>
            </a:r>
            <a:r>
              <a:rPr lang="ru-RU" sz="2400" dirty="0" err="1">
                <a:latin typeface="Times New Roman" panose="02020603050405020304" pitchFamily="18" charset="0"/>
                <a:cs typeface="Times New Roman" panose="02020603050405020304" pitchFamily="18" charset="0"/>
              </a:rPr>
              <a:t>із</a:t>
            </a:r>
            <a:r>
              <a:rPr lang="ru-RU" sz="2400" dirty="0">
                <a:latin typeface="Times New Roman" panose="02020603050405020304" pitchFamily="18" charset="0"/>
                <a:cs typeface="Times New Roman" panose="02020603050405020304" pitchFamily="18" charset="0"/>
              </a:rPr>
              <a:t> СПФМ, за </a:t>
            </a:r>
            <a:r>
              <a:rPr lang="ru-RU" sz="2400" dirty="0" err="1">
                <a:latin typeface="Times New Roman" panose="02020603050405020304" pitchFamily="18" charset="0"/>
                <a:cs typeface="Times New Roman" panose="02020603050405020304" pitchFamily="18" charset="0"/>
              </a:rPr>
              <a:t>якою</a:t>
            </a:r>
            <a:r>
              <a:rPr lang="ru-RU" sz="2400" dirty="0">
                <a:latin typeface="Times New Roman" panose="02020603050405020304" pitchFamily="18" charset="0"/>
                <a:cs typeface="Times New Roman" panose="02020603050405020304" pitchFamily="18" charset="0"/>
              </a:rPr>
              <a:t> СПФМ </a:t>
            </a:r>
            <a:r>
              <a:rPr lang="ru-RU" sz="2400" dirty="0" err="1">
                <a:latin typeface="Times New Roman" panose="02020603050405020304" pitchFamily="18" charset="0"/>
                <a:cs typeface="Times New Roman" panose="02020603050405020304" pitchFamily="18" charset="0"/>
              </a:rPr>
              <a:t>зобов’язується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сплатити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визначене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грошове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зобов’язання</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вжити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заходів</a:t>
            </a:r>
            <a:r>
              <a:rPr lang="ru-RU" sz="2400" dirty="0">
                <a:latin typeface="Times New Roman" panose="02020603050405020304" pitchFamily="18" charset="0"/>
                <a:cs typeface="Times New Roman" panose="02020603050405020304" pitchFamily="18" charset="0"/>
              </a:rPr>
              <a:t> для </a:t>
            </a:r>
            <a:r>
              <a:rPr lang="ru-RU" sz="2400" dirty="0" err="1">
                <a:latin typeface="Times New Roman" panose="02020603050405020304" pitchFamily="18" charset="0"/>
                <a:cs typeface="Times New Roman" panose="02020603050405020304" pitchFamily="18" charset="0"/>
              </a:rPr>
              <a:t>усунення</a:t>
            </a:r>
            <a:r>
              <a:rPr lang="ru-RU" sz="2400" dirty="0">
                <a:latin typeface="Times New Roman" panose="02020603050405020304" pitchFamily="18" charset="0"/>
                <a:cs typeface="Times New Roman" panose="02020603050405020304" pitchFamily="18" charset="0"/>
              </a:rPr>
              <a:t> та/</a:t>
            </a:r>
            <a:r>
              <a:rPr lang="ru-RU" sz="2400" dirty="0" err="1">
                <a:latin typeface="Times New Roman" panose="02020603050405020304" pitchFamily="18" charset="0"/>
                <a:cs typeface="Times New Roman" panose="02020603050405020304" pitchFamily="18" charset="0"/>
              </a:rPr>
              <a:t>або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недопущення</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подальшій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діяльності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порушень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вимог</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законодавства</a:t>
            </a:r>
            <a:r>
              <a:rPr lang="ru-RU" sz="2400" dirty="0">
                <a:latin typeface="Times New Roman" panose="02020603050405020304" pitchFamily="18" charset="0"/>
                <a:cs typeface="Times New Roman" panose="02020603050405020304" pitchFamily="18" charset="0"/>
              </a:rPr>
              <a:t> у </a:t>
            </a:r>
            <a:r>
              <a:rPr lang="ru-RU" sz="2400" dirty="0" err="1">
                <a:latin typeface="Times New Roman" panose="02020603050405020304" pitchFamily="18" charset="0"/>
                <a:cs typeface="Times New Roman" panose="02020603050405020304" pitchFamily="18" charset="0"/>
              </a:rPr>
              <a:t>сфері</a:t>
            </a:r>
            <a:r>
              <a:rPr lang="ru-RU" sz="2400" dirty="0">
                <a:latin typeface="Times New Roman" panose="02020603050405020304" pitchFamily="18" charset="0"/>
                <a:cs typeface="Times New Roman" panose="02020603050405020304" pitchFamily="18" charset="0"/>
              </a:rPr>
              <a:t> ПВК/ФТ, </a:t>
            </a:r>
            <a:r>
              <a:rPr lang="ru-RU" sz="2400" dirty="0" err="1">
                <a:latin typeface="Times New Roman" panose="02020603050405020304" pitchFamily="18" charset="0"/>
                <a:cs typeface="Times New Roman" panose="02020603050405020304" pitchFamily="18" charset="0"/>
              </a:rPr>
              <a:t>забезпечити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підвищення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ефективності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функціонування</a:t>
            </a:r>
            <a:r>
              <a:rPr lang="ru-RU" sz="2400" dirty="0">
                <a:latin typeface="Times New Roman" panose="02020603050405020304" pitchFamily="18" charset="0"/>
                <a:cs typeface="Times New Roman" panose="02020603050405020304" pitchFamily="18" charset="0"/>
              </a:rPr>
              <a:t> та/</a:t>
            </a:r>
            <a:r>
              <a:rPr lang="ru-RU" sz="2400" dirty="0" err="1">
                <a:latin typeface="Times New Roman" panose="02020603050405020304" pitchFamily="18" charset="0"/>
                <a:cs typeface="Times New Roman" panose="02020603050405020304" pitchFamily="18" charset="0"/>
              </a:rPr>
              <a:t>або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адекватності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системи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управління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ризиками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тощо</a:t>
            </a:r>
            <a:r>
              <a:rPr lang="ru-RU" sz="2400" dirty="0">
                <a:latin typeface="Times New Roman" panose="02020603050405020304" pitchFamily="18" charset="0"/>
                <a:cs typeface="Times New Roman" panose="02020603050405020304" pitchFamily="18" charset="0"/>
              </a:rPr>
              <a:t>.</a:t>
            </a:r>
          </a:p>
          <a:p>
            <a:pPr marL="0" indent="0" algn="just">
              <a:buNone/>
              <a:defRPr/>
            </a:pPr>
            <a:r>
              <a:rPr lang="ru-RU" sz="2400" dirty="0">
                <a:latin typeface="Times New Roman" panose="02020603050405020304" pitchFamily="18" charset="0"/>
                <a:cs typeface="Times New Roman" panose="02020603050405020304" pitchFamily="18" charset="0"/>
              </a:rPr>
              <a:t> 	За </a:t>
            </a:r>
            <a:r>
              <a:rPr lang="ru-RU" sz="2400" dirty="0" err="1">
                <a:latin typeface="Times New Roman" panose="02020603050405020304" pitchFamily="18" charset="0"/>
                <a:cs typeface="Times New Roman" panose="02020603050405020304" pitchFamily="18" charset="0"/>
              </a:rPr>
              <a:t>одне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порушення</a:t>
            </a:r>
            <a:r>
              <a:rPr lang="ru-RU" sz="2400" dirty="0">
                <a:latin typeface="Times New Roman" panose="02020603050405020304" pitchFamily="18" charset="0"/>
                <a:cs typeface="Times New Roman" panose="02020603050405020304" pitchFamily="18" charset="0"/>
              </a:rPr>
              <a:t> не </a:t>
            </a:r>
            <a:r>
              <a:rPr lang="ru-RU" sz="2400" dirty="0" err="1">
                <a:latin typeface="Times New Roman" panose="02020603050405020304" pitchFamily="18" charset="0"/>
                <a:cs typeface="Times New Roman" panose="02020603050405020304" pitchFamily="18" charset="0"/>
              </a:rPr>
              <a:t>може</a:t>
            </a:r>
            <a:r>
              <a:rPr lang="ru-RU" sz="2400" dirty="0">
                <a:latin typeface="Times New Roman" panose="02020603050405020304" pitchFamily="18" charset="0"/>
                <a:cs typeface="Times New Roman" panose="02020603050405020304" pitchFamily="18" charset="0"/>
              </a:rPr>
              <a:t> бути </a:t>
            </a:r>
            <a:r>
              <a:rPr lang="ru-RU" sz="2400" dirty="0" err="1">
                <a:latin typeface="Times New Roman" panose="02020603050405020304" pitchFamily="18" charset="0"/>
                <a:cs typeface="Times New Roman" panose="02020603050405020304" pitchFamily="18" charset="0"/>
              </a:rPr>
              <a:t>застосовано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більше</a:t>
            </a:r>
            <a:r>
              <a:rPr lang="ru-RU" sz="2400" dirty="0">
                <a:latin typeface="Times New Roman" panose="02020603050405020304" pitchFamily="18" charset="0"/>
                <a:cs typeface="Times New Roman" panose="02020603050405020304" pitchFamily="18" charset="0"/>
              </a:rPr>
              <a:t> одного заходу </a:t>
            </a:r>
            <a:r>
              <a:rPr lang="ru-RU" sz="2400" dirty="0" err="1">
                <a:latin typeface="Times New Roman" panose="02020603050405020304" pitchFamily="18" charset="0"/>
                <a:cs typeface="Times New Roman" panose="02020603050405020304" pitchFamily="18" charset="0"/>
              </a:rPr>
              <a:t>впливу</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7568697" y="115889"/>
            <a:ext cx="4436198" cy="2568921"/>
          </a:xfrm>
          <a:prstGeom prst="rect">
            <a:avLst/>
          </a:prstGeom>
        </p:spPr>
      </p:pic>
    </p:spTree>
    <p:extLst>
      <p:ext uri="{BB962C8B-B14F-4D97-AF65-F5344CB8AC3E}">
        <p14:creationId xmlns:p14="http://schemas.microsoft.com/office/powerpoint/2010/main" val="2159459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rgbClr val="FCD5B5">
            <a:alpha val="38823"/>
          </a:srgbClr>
        </a:solidFill>
        <a:effectLst/>
      </p:bgPr>
    </p:bg>
    <p:spTree>
      <p:nvGrpSpPr>
        <p:cNvPr id="1" name=""/>
        <p:cNvGrpSpPr/>
        <p:nvPr/>
      </p:nvGrpSpPr>
      <p:grpSpPr>
        <a:xfrm>
          <a:off x="0" y="0"/>
          <a:ext cx="0" cy="0"/>
          <a:chOff x="0" y="0"/>
          <a:chExt cx="0" cy="0"/>
        </a:xfrm>
      </p:grpSpPr>
      <p:sp>
        <p:nvSpPr>
          <p:cNvPr id="23554" name="Подзаголовок 8"/>
          <p:cNvSpPr>
            <a:spLocks noGrp="1"/>
          </p:cNvSpPr>
          <p:nvPr>
            <p:ph type="subTitle" idx="1"/>
          </p:nvPr>
        </p:nvSpPr>
        <p:spPr>
          <a:xfrm>
            <a:off x="90535" y="80964"/>
            <a:ext cx="12023002" cy="6672921"/>
          </a:xfrm>
          <a:solidFill>
            <a:srgbClr val="FCD5B5"/>
          </a:solidFill>
          <a:extLst>
            <a:ext uri="{91240B29-F687-4F45-9708-019B960494DF}">
              <a14:hiddenLine xmlns:a14="http://schemas.microsoft.com/office/drawing/2010/main" w="12700">
                <a:solidFill>
                  <a:srgbClr val="000000"/>
                </a:solidFill>
                <a:miter lim="800000"/>
                <a:headEnd/>
                <a:tailEnd/>
              </a14:hiddenLine>
            </a:ext>
          </a:extLst>
        </p:spPr>
        <p:txBody>
          <a:bodyPr/>
          <a:lstStyle/>
          <a:p>
            <a:r>
              <a:rPr lang="uk-UA" altLang="uk-UA" sz="2800" b="1" dirty="0">
                <a:solidFill>
                  <a:srgbClr val="FF0000"/>
                </a:solidFill>
                <a:latin typeface="Times New Roman" panose="02020603050405020304" pitchFamily="18" charset="0"/>
              </a:rPr>
              <a:t>Ш Т Р А Ф И</a:t>
            </a:r>
          </a:p>
          <a:p>
            <a:pPr algn="just"/>
            <a:r>
              <a:rPr lang="uk-UA" altLang="uk-UA" sz="2000" dirty="0">
                <a:solidFill>
                  <a:srgbClr val="000000"/>
                </a:solidFill>
                <a:latin typeface="Times New Roman" panose="02020603050405020304" pitchFamily="18" charset="0"/>
              </a:rPr>
              <a:t>1) за порушення вимог щодо здійснення належної перевірки, вимог щодо виявлення належності клієнтів та інших осіб до політично значущих осіб, членів їх сімей, осіб, пов’язаних з ними, у випадках, передбачених законодавством, - до </a:t>
            </a:r>
            <a:r>
              <a:rPr lang="uk-UA" altLang="uk-UA" sz="2000" b="1" dirty="0">
                <a:solidFill>
                  <a:srgbClr val="FF0000"/>
                </a:solidFill>
                <a:latin typeface="Times New Roman" panose="02020603050405020304" pitchFamily="18" charset="0"/>
              </a:rPr>
              <a:t>12 тисяч </a:t>
            </a:r>
            <a:r>
              <a:rPr lang="uk-UA" altLang="uk-UA" sz="2000" dirty="0">
                <a:solidFill>
                  <a:srgbClr val="000000"/>
                </a:solidFill>
                <a:latin typeface="Times New Roman" panose="02020603050405020304" pitchFamily="18" charset="0"/>
              </a:rPr>
              <a:t>неоподатковуваних мінімумів доходів громадян (</a:t>
            </a:r>
            <a:r>
              <a:rPr lang="uk-UA" altLang="uk-UA" sz="2000" dirty="0">
                <a:solidFill>
                  <a:srgbClr val="FF0000"/>
                </a:solidFill>
                <a:latin typeface="Times New Roman" panose="02020603050405020304" pitchFamily="18" charset="0"/>
              </a:rPr>
              <a:t>НМДГ – 17 грн</a:t>
            </a:r>
            <a:r>
              <a:rPr lang="uk-UA" altLang="uk-UA" sz="2000" dirty="0">
                <a:solidFill>
                  <a:srgbClr val="000000"/>
                </a:solidFill>
                <a:latin typeface="Times New Roman" panose="02020603050405020304" pitchFamily="18" charset="0"/>
              </a:rPr>
              <a:t>.);</a:t>
            </a:r>
          </a:p>
          <a:p>
            <a:pPr algn="just"/>
            <a:r>
              <a:rPr lang="uk-UA" altLang="uk-UA" sz="2000" dirty="0">
                <a:solidFill>
                  <a:srgbClr val="000000"/>
                </a:solidFill>
                <a:latin typeface="Times New Roman" panose="02020603050405020304" pitchFamily="18" charset="0"/>
              </a:rPr>
              <a:t>2) за порушення вимог щодо відмови від встановлення (підтримання) ділових відносин, проведення фінансової операції - до </a:t>
            </a:r>
            <a:r>
              <a:rPr lang="uk-UA" altLang="uk-UA" sz="2000" b="1" dirty="0">
                <a:solidFill>
                  <a:srgbClr val="FF0000"/>
                </a:solidFill>
                <a:latin typeface="Times New Roman" panose="02020603050405020304" pitchFamily="18" charset="0"/>
              </a:rPr>
              <a:t>20 тисяч НМДГ</a:t>
            </a:r>
            <a:r>
              <a:rPr lang="uk-UA" altLang="uk-UA" sz="2000" dirty="0">
                <a:solidFill>
                  <a:srgbClr val="000000"/>
                </a:solidFill>
                <a:latin typeface="Times New Roman" panose="02020603050405020304" pitchFamily="18" charset="0"/>
              </a:rPr>
              <a:t>;</a:t>
            </a:r>
          </a:p>
          <a:p>
            <a:pPr algn="just"/>
            <a:r>
              <a:rPr lang="uk-UA" altLang="uk-UA" sz="2000" dirty="0">
                <a:solidFill>
                  <a:srgbClr val="000000"/>
                </a:solidFill>
                <a:latin typeface="Times New Roman" panose="02020603050405020304" pitchFamily="18" charset="0"/>
              </a:rPr>
              <a:t>3) за порушення вимог щодо здійснення переказів, передбачених ст. 14 цього Закону, - до </a:t>
            </a:r>
            <a:r>
              <a:rPr lang="uk-UA" altLang="uk-UA" sz="2000" b="1" dirty="0">
                <a:solidFill>
                  <a:srgbClr val="FF0000"/>
                </a:solidFill>
                <a:latin typeface="Times New Roman" panose="02020603050405020304" pitchFamily="18" charset="0"/>
              </a:rPr>
              <a:t>10 тисяч НМДГ</a:t>
            </a:r>
            <a:r>
              <a:rPr lang="uk-UA" altLang="uk-UA" sz="2000" dirty="0">
                <a:solidFill>
                  <a:srgbClr val="000000"/>
                </a:solidFill>
                <a:latin typeface="Times New Roman" panose="02020603050405020304" pitchFamily="18" charset="0"/>
              </a:rPr>
              <a:t>;</a:t>
            </a:r>
          </a:p>
          <a:p>
            <a:pPr algn="just"/>
            <a:r>
              <a:rPr lang="uk-UA" altLang="uk-UA" sz="2000" dirty="0">
                <a:solidFill>
                  <a:srgbClr val="000000"/>
                </a:solidFill>
                <a:latin typeface="Times New Roman" panose="02020603050405020304" pitchFamily="18" charset="0"/>
              </a:rPr>
              <a:t>4) за порушення порядку замороження/розмороження активів, що пов’язані з тероризмом, та зупинення фінансових операцій - у розмірі до </a:t>
            </a:r>
            <a:r>
              <a:rPr lang="uk-UA" altLang="uk-UA" sz="2000" b="1" dirty="0">
                <a:solidFill>
                  <a:srgbClr val="FF0000"/>
                </a:solidFill>
                <a:latin typeface="Times New Roman" panose="02020603050405020304" pitchFamily="18" charset="0"/>
              </a:rPr>
              <a:t>100 тисяч НМДГ</a:t>
            </a:r>
            <a:r>
              <a:rPr lang="uk-UA" altLang="uk-UA" sz="2000" dirty="0">
                <a:solidFill>
                  <a:srgbClr val="000000"/>
                </a:solidFill>
                <a:latin typeface="Times New Roman" panose="02020603050405020304" pitchFamily="18" charset="0"/>
              </a:rPr>
              <a:t>;</a:t>
            </a:r>
          </a:p>
          <a:p>
            <a:pPr algn="just"/>
            <a:r>
              <a:rPr lang="uk-UA" altLang="uk-UA" sz="2000" dirty="0">
                <a:solidFill>
                  <a:srgbClr val="000000"/>
                </a:solidFill>
                <a:latin typeface="Times New Roman" panose="02020603050405020304" pitchFamily="18" charset="0"/>
              </a:rPr>
              <a:t>5) за порушення порядку створення (ведення) та зберігання документів, у тому числі електронних, записів, даних, інформації у випадках, передбачених цим Законом, у тому числі у разі їх втрати або знищення, - у розмірі до </a:t>
            </a:r>
            <a:r>
              <a:rPr lang="uk-UA" altLang="uk-UA" sz="2000" b="1" dirty="0">
                <a:solidFill>
                  <a:srgbClr val="FF0000"/>
                </a:solidFill>
                <a:latin typeface="Times New Roman" panose="02020603050405020304" pitchFamily="18" charset="0"/>
              </a:rPr>
              <a:t>12 тисяч НМДГ</a:t>
            </a:r>
            <a:r>
              <a:rPr lang="uk-UA" altLang="uk-UA" sz="2000" dirty="0">
                <a:solidFill>
                  <a:srgbClr val="000000"/>
                </a:solidFill>
                <a:latin typeface="Times New Roman" panose="02020603050405020304" pitchFamily="18" charset="0"/>
              </a:rPr>
              <a:t>;</a:t>
            </a:r>
          </a:p>
          <a:p>
            <a:pPr algn="just"/>
            <a:r>
              <a:rPr lang="uk-UA" altLang="uk-UA" sz="2000" dirty="0">
                <a:solidFill>
                  <a:srgbClr val="000000"/>
                </a:solidFill>
                <a:latin typeface="Times New Roman" panose="02020603050405020304" pitchFamily="18" charset="0"/>
              </a:rPr>
              <a:t>6) за неподання, несвоєчасне подання, порушення порядку подання або подання </a:t>
            </a:r>
            <a:r>
              <a:rPr lang="uk-UA" altLang="uk-UA" sz="2000" dirty="0" err="1">
                <a:solidFill>
                  <a:srgbClr val="000000"/>
                </a:solidFill>
                <a:latin typeface="Times New Roman" panose="02020603050405020304" pitchFamily="18" charset="0"/>
              </a:rPr>
              <a:t>Держфінмоніторингу</a:t>
            </a:r>
            <a:r>
              <a:rPr lang="uk-UA" altLang="uk-UA" sz="2000" dirty="0">
                <a:solidFill>
                  <a:srgbClr val="000000"/>
                </a:solidFill>
                <a:latin typeface="Times New Roman" panose="02020603050405020304" pitchFamily="18" charset="0"/>
              </a:rPr>
              <a:t> недостовірної інформації у випадках, передбачених законодавством, - у розмірі до </a:t>
            </a:r>
            <a:r>
              <a:rPr lang="uk-UA" altLang="uk-UA" sz="2000" b="1" dirty="0">
                <a:solidFill>
                  <a:srgbClr val="FF0000"/>
                </a:solidFill>
                <a:latin typeface="Times New Roman" panose="02020603050405020304" pitchFamily="18" charset="0"/>
              </a:rPr>
              <a:t>20 тисяч НМДГ</a:t>
            </a:r>
            <a:r>
              <a:rPr lang="uk-UA" altLang="uk-UA" sz="2000" dirty="0">
                <a:solidFill>
                  <a:srgbClr val="000000"/>
                </a:solidFill>
                <a:latin typeface="Times New Roman" panose="02020603050405020304" pitchFamily="18" charset="0"/>
              </a:rPr>
              <a:t>;</a:t>
            </a:r>
          </a:p>
          <a:p>
            <a:pPr algn="just"/>
            <a:r>
              <a:rPr lang="uk-UA" altLang="uk-UA" sz="2000" dirty="0">
                <a:solidFill>
                  <a:srgbClr val="000000"/>
                </a:solidFill>
                <a:latin typeface="Times New Roman" panose="02020603050405020304" pitchFamily="18" charset="0"/>
              </a:rPr>
              <a:t>7) за перешкоджання СДФМ у здійсненні ним нагляду у сфері запобігання та протидії, у тому числі за </a:t>
            </a:r>
            <a:r>
              <a:rPr lang="uk-UA" altLang="uk-UA" sz="2000" dirty="0" err="1">
                <a:solidFill>
                  <a:srgbClr val="000000"/>
                </a:solidFill>
                <a:latin typeface="Times New Roman" panose="02020603050405020304" pitchFamily="18" charset="0"/>
              </a:rPr>
              <a:t>недопуск</a:t>
            </a:r>
            <a:r>
              <a:rPr lang="uk-UA" altLang="uk-UA" sz="2000" dirty="0">
                <a:solidFill>
                  <a:srgbClr val="000000"/>
                </a:solidFill>
                <a:latin typeface="Times New Roman" panose="02020603050405020304" pitchFamily="18" charset="0"/>
              </a:rPr>
              <a:t> до проведення перевірки з питань дотримання вимог законодавства у сфері ПВК/ФТ, створення перешкод у її проведенні та/або неподання, подання не в повному обсязі, подання недостовірної інформації/документів, подання копій документів, у яких неможливо прочитати всі зазначені в них відомості, на запит СДФМ, необхідних для здійснення ним нагляду у сфері ПВК/ФТ - у розмірі до </a:t>
            </a:r>
            <a:r>
              <a:rPr lang="uk-UA" altLang="uk-UA" sz="2000" b="1" dirty="0">
                <a:solidFill>
                  <a:srgbClr val="FF0000"/>
                </a:solidFill>
                <a:latin typeface="Times New Roman" panose="02020603050405020304" pitchFamily="18" charset="0"/>
              </a:rPr>
              <a:t>20 тисяч НМДГ</a:t>
            </a:r>
            <a:r>
              <a:rPr lang="uk-UA" altLang="uk-UA" sz="2000" dirty="0">
                <a:solidFill>
                  <a:srgbClr val="000000"/>
                </a:solidFill>
                <a:latin typeface="Times New Roman" panose="02020603050405020304" pitchFamily="18" charset="0"/>
              </a:rPr>
              <a:t>;</a:t>
            </a:r>
          </a:p>
        </p:txBody>
      </p:sp>
    </p:spTree>
    <p:extLst>
      <p:ext uri="{BB962C8B-B14F-4D97-AF65-F5344CB8AC3E}">
        <p14:creationId xmlns:p14="http://schemas.microsoft.com/office/powerpoint/2010/main" val="36523039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rgbClr val="FCD5B5">
            <a:alpha val="38823"/>
          </a:srgbClr>
        </a:solidFill>
        <a:effectLst/>
      </p:bgPr>
    </p:bg>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135802" y="152400"/>
            <a:ext cx="11914360" cy="6553200"/>
          </a:xfrm>
          <a:solidFill>
            <a:srgbClr val="FCD5B5"/>
          </a:solidFill>
          <a:ln w="12700"/>
        </p:spPr>
        <p:txBody>
          <a:bodyPr rtlCol="0">
            <a:normAutofit fontScale="70000" lnSpcReduction="20000"/>
          </a:bodyPr>
          <a:lstStyle/>
          <a:p>
            <a:pPr algn="just">
              <a:defRPr/>
            </a:pPr>
            <a:endParaRPr lang="uk-UA" dirty="0" smtClean="0">
              <a:solidFill>
                <a:srgbClr val="000000"/>
              </a:solidFill>
              <a:latin typeface="Times New Roman" panose="02020603050405020304" pitchFamily="18" charset="0"/>
            </a:endParaRPr>
          </a:p>
          <a:p>
            <a:pPr algn="just">
              <a:defRPr/>
            </a:pPr>
            <a:r>
              <a:rPr lang="uk-UA" dirty="0" smtClean="0">
                <a:solidFill>
                  <a:srgbClr val="000000"/>
                </a:solidFill>
                <a:latin typeface="Times New Roman" panose="02020603050405020304" pitchFamily="18" charset="0"/>
              </a:rPr>
              <a:t>8</a:t>
            </a:r>
            <a:r>
              <a:rPr lang="uk-UA" dirty="0">
                <a:solidFill>
                  <a:srgbClr val="000000"/>
                </a:solidFill>
                <a:latin typeface="Times New Roman" panose="02020603050405020304" pitchFamily="18" charset="0"/>
              </a:rPr>
              <a:t>) за невиконання умов угоди про врегулювання наслідків вчинення порушення законодавства у сфері </a:t>
            </a:r>
            <a:r>
              <a:rPr lang="uk-UA" dirty="0" smtClean="0">
                <a:solidFill>
                  <a:srgbClr val="000000"/>
                </a:solidFill>
                <a:latin typeface="Times New Roman" panose="02020603050405020304" pitchFamily="18" charset="0"/>
              </a:rPr>
              <a:t>ПВК/ФТ </a:t>
            </a:r>
            <a:r>
              <a:rPr lang="uk-UA" dirty="0">
                <a:solidFill>
                  <a:srgbClr val="000000"/>
                </a:solidFill>
                <a:latin typeface="Times New Roman" panose="02020603050405020304" pitchFamily="18" charset="0"/>
              </a:rPr>
              <a:t>- у розмірі, що не перевищує суму грошового зобов’язання за такою угодою;</a:t>
            </a:r>
          </a:p>
          <a:p>
            <a:pPr algn="just">
              <a:defRPr/>
            </a:pPr>
            <a:r>
              <a:rPr lang="uk-UA" dirty="0">
                <a:solidFill>
                  <a:srgbClr val="000000"/>
                </a:solidFill>
                <a:latin typeface="Times New Roman" panose="02020603050405020304" pitchFamily="18" charset="0"/>
              </a:rPr>
              <a:t>9) за невиконання вимог про усунення виявлених порушень та/або про вжиття заходів для усунення причин, що сприяли їх вчиненню, а також невжиття заходів з усунення виявлених за результатами перевірки недоліків щодо організації та проведення первинного фінансового моніторингу - у розмірі до </a:t>
            </a:r>
            <a:r>
              <a:rPr lang="uk-UA" b="1" dirty="0">
                <a:solidFill>
                  <a:srgbClr val="FF0000"/>
                </a:solidFill>
                <a:latin typeface="Times New Roman" panose="02020603050405020304" pitchFamily="18" charset="0"/>
              </a:rPr>
              <a:t>100 тисяч </a:t>
            </a:r>
            <a:r>
              <a:rPr lang="uk-UA" b="1" dirty="0" smtClean="0">
                <a:solidFill>
                  <a:srgbClr val="FF0000"/>
                </a:solidFill>
                <a:latin typeface="Times New Roman" panose="02020603050405020304" pitchFamily="18" charset="0"/>
              </a:rPr>
              <a:t>НМДГ</a:t>
            </a:r>
            <a:r>
              <a:rPr lang="uk-UA" dirty="0" smtClean="0">
                <a:solidFill>
                  <a:srgbClr val="000000"/>
                </a:solidFill>
                <a:latin typeface="Times New Roman" panose="02020603050405020304" pitchFamily="18" charset="0"/>
              </a:rPr>
              <a:t>;</a:t>
            </a:r>
            <a:endParaRPr lang="uk-UA" dirty="0">
              <a:solidFill>
                <a:srgbClr val="000000"/>
              </a:solidFill>
              <a:latin typeface="Times New Roman" panose="02020603050405020304" pitchFamily="18" charset="0"/>
            </a:endParaRPr>
          </a:p>
          <a:p>
            <a:pPr algn="just">
              <a:defRPr/>
            </a:pPr>
            <a:r>
              <a:rPr lang="uk-UA" dirty="0">
                <a:solidFill>
                  <a:srgbClr val="000000"/>
                </a:solidFill>
                <a:latin typeface="Times New Roman" panose="02020603050405020304" pitchFamily="18" charset="0"/>
              </a:rPr>
              <a:t>10) за </a:t>
            </a:r>
            <a:r>
              <a:rPr lang="uk-UA" dirty="0" err="1">
                <a:solidFill>
                  <a:srgbClr val="000000"/>
                </a:solidFill>
                <a:latin typeface="Times New Roman" panose="02020603050405020304" pitchFamily="18" charset="0"/>
              </a:rPr>
              <a:t>невиявлення</a:t>
            </a:r>
            <a:r>
              <a:rPr lang="uk-UA" dirty="0">
                <a:solidFill>
                  <a:srgbClr val="000000"/>
                </a:solidFill>
                <a:latin typeface="Times New Roman" panose="02020603050405020304" pitchFamily="18" charset="0"/>
              </a:rPr>
              <a:t>, несвоєчасне виявлення фінансових операцій, що підлягають фінансовому моніторингу, та порушення порядку їх реєстрації - у розмірі до </a:t>
            </a:r>
            <a:r>
              <a:rPr lang="uk-UA" b="1" dirty="0" smtClean="0">
                <a:solidFill>
                  <a:srgbClr val="FF0000"/>
                </a:solidFill>
                <a:latin typeface="Times New Roman" panose="02020603050405020304" pitchFamily="18" charset="0"/>
              </a:rPr>
              <a:t>20 </a:t>
            </a:r>
            <a:r>
              <a:rPr lang="uk-UA" b="1" dirty="0">
                <a:solidFill>
                  <a:srgbClr val="FF0000"/>
                </a:solidFill>
                <a:latin typeface="Times New Roman" panose="02020603050405020304" pitchFamily="18" charset="0"/>
              </a:rPr>
              <a:t>тисяч </a:t>
            </a:r>
            <a:r>
              <a:rPr lang="uk-UA" b="1" dirty="0" smtClean="0">
                <a:solidFill>
                  <a:srgbClr val="FF0000"/>
                </a:solidFill>
                <a:latin typeface="Times New Roman" panose="02020603050405020304" pitchFamily="18" charset="0"/>
              </a:rPr>
              <a:t>НМДГ</a:t>
            </a:r>
            <a:r>
              <a:rPr lang="uk-UA" dirty="0" smtClean="0">
                <a:solidFill>
                  <a:srgbClr val="000000"/>
                </a:solidFill>
                <a:latin typeface="Times New Roman" panose="02020603050405020304" pitchFamily="18" charset="0"/>
              </a:rPr>
              <a:t>;</a:t>
            </a:r>
            <a:endParaRPr lang="uk-UA" dirty="0">
              <a:solidFill>
                <a:srgbClr val="000000"/>
              </a:solidFill>
              <a:latin typeface="Times New Roman" panose="02020603050405020304" pitchFamily="18" charset="0"/>
            </a:endParaRPr>
          </a:p>
          <a:p>
            <a:pPr algn="just">
              <a:defRPr/>
            </a:pPr>
            <a:r>
              <a:rPr lang="uk-UA" dirty="0">
                <a:solidFill>
                  <a:srgbClr val="000000"/>
                </a:solidFill>
                <a:latin typeface="Times New Roman" panose="02020603050405020304" pitchFamily="18" charset="0"/>
              </a:rPr>
              <a:t>11) за порушення обмежень щодо обміну інформацією, визначених законодавством у сфері запобігання та протидії, - у розмірі до </a:t>
            </a:r>
            <a:r>
              <a:rPr lang="uk-UA" b="1" dirty="0" smtClean="0">
                <a:solidFill>
                  <a:srgbClr val="FF0000"/>
                </a:solidFill>
                <a:latin typeface="Times New Roman" panose="02020603050405020304" pitchFamily="18" charset="0"/>
              </a:rPr>
              <a:t>12 </a:t>
            </a:r>
            <a:r>
              <a:rPr lang="uk-UA" b="1" dirty="0">
                <a:solidFill>
                  <a:srgbClr val="FF0000"/>
                </a:solidFill>
                <a:latin typeface="Times New Roman" panose="02020603050405020304" pitchFamily="18" charset="0"/>
              </a:rPr>
              <a:t>тисяч </a:t>
            </a:r>
            <a:r>
              <a:rPr lang="uk-UA" b="1" dirty="0" smtClean="0">
                <a:solidFill>
                  <a:srgbClr val="FF0000"/>
                </a:solidFill>
                <a:latin typeface="Times New Roman" panose="02020603050405020304" pitchFamily="18" charset="0"/>
              </a:rPr>
              <a:t>НМДГ</a:t>
            </a:r>
            <a:r>
              <a:rPr lang="uk-UA" dirty="0" smtClean="0">
                <a:solidFill>
                  <a:srgbClr val="000000"/>
                </a:solidFill>
                <a:latin typeface="Times New Roman" panose="02020603050405020304" pitchFamily="18" charset="0"/>
              </a:rPr>
              <a:t>;</a:t>
            </a:r>
            <a:endParaRPr lang="uk-UA" dirty="0">
              <a:solidFill>
                <a:srgbClr val="000000"/>
              </a:solidFill>
              <a:latin typeface="Times New Roman" panose="02020603050405020304" pitchFamily="18" charset="0"/>
            </a:endParaRPr>
          </a:p>
          <a:p>
            <a:pPr algn="just">
              <a:defRPr/>
            </a:pPr>
            <a:r>
              <a:rPr lang="uk-UA" dirty="0">
                <a:solidFill>
                  <a:srgbClr val="000000"/>
                </a:solidFill>
                <a:latin typeface="Times New Roman" panose="02020603050405020304" pitchFamily="18" charset="0"/>
              </a:rPr>
              <a:t>12) за незабезпечення захисту працівників, які повідомили керівника та/або відповідального працівника суб’єкта первинного фінансового моніторингу чи суб’єкта державного фінансового моніторингу про порушення вимог законодавства у сфері запобігання та протидії, - у розмірі до </a:t>
            </a:r>
            <a:r>
              <a:rPr lang="uk-UA" b="1" dirty="0" smtClean="0">
                <a:solidFill>
                  <a:srgbClr val="FF0000"/>
                </a:solidFill>
                <a:latin typeface="Times New Roman" panose="02020603050405020304" pitchFamily="18" charset="0"/>
              </a:rPr>
              <a:t>12 </a:t>
            </a:r>
            <a:r>
              <a:rPr lang="uk-UA" b="1" dirty="0">
                <a:solidFill>
                  <a:srgbClr val="FF0000"/>
                </a:solidFill>
                <a:latin typeface="Times New Roman" panose="02020603050405020304" pitchFamily="18" charset="0"/>
              </a:rPr>
              <a:t>тисяч </a:t>
            </a:r>
            <a:r>
              <a:rPr lang="uk-UA" b="1" dirty="0" smtClean="0">
                <a:solidFill>
                  <a:srgbClr val="FF0000"/>
                </a:solidFill>
                <a:latin typeface="Times New Roman" panose="02020603050405020304" pitchFamily="18" charset="0"/>
              </a:rPr>
              <a:t>НМДГ</a:t>
            </a:r>
            <a:r>
              <a:rPr lang="uk-UA" dirty="0" smtClean="0">
                <a:solidFill>
                  <a:srgbClr val="000000"/>
                </a:solidFill>
                <a:latin typeface="Times New Roman" panose="02020603050405020304" pitchFamily="18" charset="0"/>
              </a:rPr>
              <a:t>;</a:t>
            </a:r>
            <a:endParaRPr lang="uk-UA" dirty="0">
              <a:solidFill>
                <a:srgbClr val="000000"/>
              </a:solidFill>
              <a:latin typeface="Times New Roman" panose="02020603050405020304" pitchFamily="18" charset="0"/>
            </a:endParaRPr>
          </a:p>
          <a:p>
            <a:pPr algn="just">
              <a:defRPr/>
            </a:pPr>
            <a:r>
              <a:rPr lang="uk-UA" dirty="0">
                <a:solidFill>
                  <a:srgbClr val="000000"/>
                </a:solidFill>
                <a:latin typeface="Times New Roman" panose="02020603050405020304" pitchFamily="18" charset="0"/>
              </a:rPr>
              <a:t>13) за незабезпечення належної організації та проведення первинного фінансового моніторингу, відсутність належної системи управління ризиками, повторне невиконання вимог суб’єктів державного фінансового моніторингу про усунення виявлених порушень та/або про вжиття заходів для усунення причин, що сприяли їх вчиненню, - у розмірі до </a:t>
            </a:r>
            <a:r>
              <a:rPr lang="uk-UA" b="1" dirty="0">
                <a:solidFill>
                  <a:srgbClr val="FF0000"/>
                </a:solidFill>
                <a:latin typeface="Times New Roman" panose="02020603050405020304" pitchFamily="18" charset="0"/>
              </a:rPr>
              <a:t>10 відсотків </a:t>
            </a:r>
            <a:r>
              <a:rPr lang="uk-UA" dirty="0">
                <a:solidFill>
                  <a:srgbClr val="000000"/>
                </a:solidFill>
                <a:latin typeface="Times New Roman" panose="02020603050405020304" pitchFamily="18" charset="0"/>
              </a:rPr>
              <a:t>загального річного обороту, але не більше </a:t>
            </a:r>
            <a:r>
              <a:rPr lang="uk-UA" b="1" dirty="0" smtClean="0">
                <a:solidFill>
                  <a:srgbClr val="FF0000"/>
                </a:solidFill>
                <a:latin typeface="Times New Roman" panose="02020603050405020304" pitchFamily="18" charset="0"/>
              </a:rPr>
              <a:t>7950 тисяч НМДГ</a:t>
            </a:r>
            <a:r>
              <a:rPr lang="uk-UA" dirty="0" smtClean="0">
                <a:solidFill>
                  <a:srgbClr val="000000"/>
                </a:solidFill>
                <a:latin typeface="Times New Roman" panose="02020603050405020304" pitchFamily="18" charset="0"/>
              </a:rPr>
              <a:t>;</a:t>
            </a:r>
            <a:endParaRPr lang="uk-UA" dirty="0">
              <a:solidFill>
                <a:srgbClr val="000000"/>
              </a:solidFill>
              <a:latin typeface="Times New Roman" panose="02020603050405020304" pitchFamily="18" charset="0"/>
            </a:endParaRPr>
          </a:p>
          <a:p>
            <a:pPr algn="just">
              <a:defRPr/>
            </a:pPr>
            <a:r>
              <a:rPr lang="uk-UA" dirty="0">
                <a:solidFill>
                  <a:srgbClr val="000000"/>
                </a:solidFill>
                <a:latin typeface="Times New Roman" panose="02020603050405020304" pitchFamily="18" charset="0"/>
              </a:rPr>
              <a:t>14) за порушення інших вимог законодавства у сфері запобігання та протидії - у розмірі до </a:t>
            </a:r>
            <a:r>
              <a:rPr lang="uk-UA" b="1" dirty="0" smtClean="0">
                <a:solidFill>
                  <a:srgbClr val="FF0000"/>
                </a:solidFill>
                <a:latin typeface="Times New Roman" panose="02020603050405020304" pitchFamily="18" charset="0"/>
              </a:rPr>
              <a:t>3 </a:t>
            </a:r>
            <a:r>
              <a:rPr lang="uk-UA" b="1" dirty="0">
                <a:solidFill>
                  <a:srgbClr val="FF0000"/>
                </a:solidFill>
                <a:latin typeface="Times New Roman" panose="02020603050405020304" pitchFamily="18" charset="0"/>
              </a:rPr>
              <a:t>тисяч </a:t>
            </a:r>
            <a:r>
              <a:rPr lang="uk-UA" b="1" dirty="0" smtClean="0">
                <a:solidFill>
                  <a:srgbClr val="FF0000"/>
                </a:solidFill>
                <a:latin typeface="Times New Roman" panose="02020603050405020304" pitchFamily="18" charset="0"/>
              </a:rPr>
              <a:t>НМДГ</a:t>
            </a:r>
            <a:r>
              <a:rPr lang="uk-UA" dirty="0" smtClean="0">
                <a:solidFill>
                  <a:srgbClr val="000000"/>
                </a:solidFill>
                <a:latin typeface="Times New Roman" panose="02020603050405020304" pitchFamily="18" charset="0"/>
              </a:rPr>
              <a:t>.</a:t>
            </a:r>
            <a:endParaRPr lang="uk-UA" dirty="0">
              <a:solidFill>
                <a:srgbClr val="000000"/>
              </a:solidFill>
              <a:latin typeface="Times New Roman" panose="02020603050405020304" pitchFamily="18" charset="0"/>
            </a:endParaRPr>
          </a:p>
          <a:p>
            <a:pPr eaLnBrk="1" fontAlgn="auto" hangingPunct="1">
              <a:spcAft>
                <a:spcPts val="0"/>
              </a:spcAft>
              <a:defRPr/>
            </a:pPr>
            <a:endParaRPr lang="uk-UA" dirty="0">
              <a:solidFill>
                <a:srgbClr val="040206"/>
              </a:solidFill>
            </a:endParaRPr>
          </a:p>
        </p:txBody>
      </p:sp>
    </p:spTree>
    <p:extLst>
      <p:ext uri="{BB962C8B-B14F-4D97-AF65-F5344CB8AC3E}">
        <p14:creationId xmlns:p14="http://schemas.microsoft.com/office/powerpoint/2010/main" val="19086258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1811058" y="180975"/>
            <a:ext cx="8229600" cy="1139825"/>
          </a:xfrm>
        </p:spPr>
        <p:txBody>
          <a:bodyPr/>
          <a:lstStyle/>
          <a:p>
            <a:r>
              <a:rPr lang="uk-UA" sz="3600" b="1" dirty="0">
                <a:solidFill>
                  <a:srgbClr val="0070C0"/>
                </a:solidFill>
              </a:rPr>
              <a:t>Розвиток Закону</a:t>
            </a:r>
          </a:p>
        </p:txBody>
      </p:sp>
      <p:sp>
        <p:nvSpPr>
          <p:cNvPr id="5" name="Объект 1"/>
          <p:cNvSpPr txBox="1">
            <a:spLocks/>
          </p:cNvSpPr>
          <p:nvPr/>
        </p:nvSpPr>
        <p:spPr bwMode="auto">
          <a:xfrm>
            <a:off x="363985" y="1597981"/>
            <a:ext cx="1882066" cy="4927362"/>
          </a:xfrm>
          <a:prstGeom prst="rect">
            <a:avLst/>
          </a:prstGeom>
          <a:solidFill>
            <a:schemeClr val="bg2">
              <a:lumMod val="60000"/>
              <a:lumOff val="40000"/>
            </a:schemeClr>
          </a:solidFill>
          <a:ln>
            <a:solidFill>
              <a:schemeClr val="tx1"/>
            </a:solidFill>
          </a:ln>
          <a:extLst/>
        </p:spPr>
        <p:txBody>
          <a:bodyPr vert="horz" wrap="square" lIns="91440" tIns="45720" rIns="91440" bIns="45720" numCol="1" anchor="t" anchorCtr="0" compatLnSpc="1">
            <a:prstTxWarp prst="textNoShape">
              <a:avLst/>
            </a:prstTxWarp>
          </a:bodyPr>
          <a:lstStyle/>
          <a:p>
            <a:pPr algn="ctr">
              <a:buClr>
                <a:schemeClr val="bg2"/>
              </a:buClr>
              <a:buSzPct val="75000"/>
            </a:pPr>
            <a:r>
              <a:rPr lang="ru-RU" sz="2000" kern="0" dirty="0"/>
              <a:t>Закон </a:t>
            </a:r>
            <a:r>
              <a:rPr lang="uk-UA" sz="2000" kern="0" dirty="0"/>
              <a:t>України </a:t>
            </a:r>
          </a:p>
          <a:p>
            <a:pPr algn="ctr">
              <a:buClr>
                <a:schemeClr val="bg2"/>
              </a:buClr>
              <a:buSzPct val="75000"/>
            </a:pPr>
            <a:r>
              <a:rPr lang="uk-UA" kern="0" dirty="0"/>
              <a:t>«Про запобігання та протидію легалізації (відмиванню) доходів, одержаних злочинним шляхом</a:t>
            </a:r>
            <a:r>
              <a:rPr lang="ru-RU" kern="0" dirty="0"/>
              <a:t>»</a:t>
            </a:r>
          </a:p>
          <a:p>
            <a:pPr algn="ctr">
              <a:buClr>
                <a:schemeClr val="bg2"/>
              </a:buClr>
              <a:buSzPct val="75000"/>
            </a:pPr>
            <a:r>
              <a:rPr lang="ru-RU" sz="2000" b="1" kern="0" dirty="0" smtClean="0"/>
              <a:t>(</a:t>
            </a:r>
            <a:r>
              <a:rPr lang="ru-RU" sz="2000" b="1" kern="0" dirty="0"/>
              <a:t>2002 р</a:t>
            </a:r>
            <a:r>
              <a:rPr lang="ru-RU" sz="2000" b="1" kern="0" dirty="0" smtClean="0"/>
              <a:t>.)</a:t>
            </a:r>
            <a:endParaRPr lang="en-US" sz="2000" b="1" kern="0" dirty="0" smtClean="0"/>
          </a:p>
          <a:p>
            <a:pPr algn="ctr">
              <a:buClr>
                <a:schemeClr val="bg2"/>
              </a:buClr>
              <a:buSzPct val="75000"/>
            </a:pPr>
            <a:endParaRPr lang="ru-RU" sz="2000" b="1" kern="0" dirty="0" smtClean="0"/>
          </a:p>
          <a:p>
            <a:pPr algn="ctr">
              <a:buClr>
                <a:schemeClr val="bg2"/>
              </a:buClr>
              <a:buSzPct val="75000"/>
            </a:pPr>
            <a:endParaRPr lang="ru-RU" sz="2000" b="1" kern="0" dirty="0" smtClean="0"/>
          </a:p>
          <a:p>
            <a:pPr algn="ctr">
              <a:buClr>
                <a:schemeClr val="bg2"/>
              </a:buClr>
              <a:buSzPct val="75000"/>
            </a:pPr>
            <a:endParaRPr lang="ru-RU" sz="2000" b="1" kern="0" dirty="0" smtClean="0"/>
          </a:p>
          <a:p>
            <a:pPr algn="ctr">
              <a:buClr>
                <a:schemeClr val="bg2"/>
              </a:buClr>
              <a:buSzPct val="75000"/>
            </a:pPr>
            <a:r>
              <a:rPr lang="ru-RU" sz="2000" b="1" kern="0" dirty="0" err="1" smtClean="0"/>
              <a:t>Рекомендації</a:t>
            </a:r>
            <a:r>
              <a:rPr lang="ru-RU" sz="2000" b="1" kern="0" dirty="0" smtClean="0"/>
              <a:t> </a:t>
            </a:r>
            <a:r>
              <a:rPr lang="en-US" sz="2000" b="1" kern="0" dirty="0" smtClean="0"/>
              <a:t>FATF </a:t>
            </a:r>
          </a:p>
          <a:p>
            <a:pPr algn="ctr">
              <a:buClr>
                <a:schemeClr val="bg2"/>
              </a:buClr>
              <a:buSzPct val="75000"/>
            </a:pPr>
            <a:r>
              <a:rPr lang="en-US" sz="2000" b="1" kern="0" dirty="0" smtClean="0"/>
              <a:t>(1996</a:t>
            </a:r>
            <a:r>
              <a:rPr lang="uk-UA" sz="2000" b="1" kern="0" dirty="0" smtClean="0"/>
              <a:t> р.)</a:t>
            </a:r>
            <a:endParaRPr lang="ru-RU" sz="2000" b="1" kern="0" dirty="0"/>
          </a:p>
          <a:p>
            <a:pPr algn="ctr">
              <a:spcBef>
                <a:spcPct val="20000"/>
              </a:spcBef>
              <a:buClr>
                <a:schemeClr val="bg2"/>
              </a:buClr>
              <a:buSzPct val="75000"/>
            </a:pPr>
            <a:endParaRPr lang="uk-UA" sz="2000" kern="0" dirty="0"/>
          </a:p>
          <a:p>
            <a:pPr marL="342900" indent="-342900" fontAlgn="base">
              <a:spcBef>
                <a:spcPct val="20000"/>
              </a:spcBef>
              <a:spcAft>
                <a:spcPct val="0"/>
              </a:spcAft>
              <a:buClr>
                <a:schemeClr val="bg2"/>
              </a:buClr>
              <a:buSzPct val="75000"/>
              <a:buFont typeface="Wingdings" pitchFamily="2" charset="2"/>
              <a:buChar char="p"/>
              <a:defRPr/>
            </a:pPr>
            <a:endParaRPr lang="uk-UA" sz="2400" kern="0" dirty="0"/>
          </a:p>
        </p:txBody>
      </p:sp>
      <p:sp>
        <p:nvSpPr>
          <p:cNvPr id="7" name="Объект 1"/>
          <p:cNvSpPr txBox="1">
            <a:spLocks noGrp="1"/>
          </p:cNvSpPr>
          <p:nvPr>
            <p:ph idx="1"/>
          </p:nvPr>
        </p:nvSpPr>
        <p:spPr bwMode="auto">
          <a:xfrm>
            <a:off x="2952028" y="1597978"/>
            <a:ext cx="2105837" cy="4927363"/>
          </a:xfrm>
          <a:prstGeom prst="rect">
            <a:avLst/>
          </a:prstGeom>
          <a:solidFill>
            <a:schemeClr val="bg2">
              <a:lumMod val="60000"/>
              <a:lumOff val="40000"/>
            </a:schemeClr>
          </a:solidFill>
          <a:ln>
            <a:solidFill>
              <a:schemeClr val="tx1"/>
            </a:solidFill>
          </a:ln>
          <a:extLst/>
        </p:spPr>
        <p:txBody>
          <a:bodyPr vert="horz" wrap="square" lIns="91440" tIns="45720" rIns="91440" bIns="45720" numCol="1" rtlCol="0" anchor="t" anchorCtr="0" compatLnSpc="1">
            <a:prstTxWarp prst="textNoShape">
              <a:avLst/>
            </a:prstTxWarp>
            <a:normAutofit lnSpcReduction="10000"/>
          </a:bodyPr>
          <a:lstStyle/>
          <a:p>
            <a:pPr algn="ctr">
              <a:spcBef>
                <a:spcPts val="0"/>
              </a:spcBef>
              <a:buNone/>
              <a:defRPr/>
            </a:pPr>
            <a:r>
              <a:rPr lang="uk-UA" sz="2000" dirty="0"/>
              <a:t>Закон </a:t>
            </a:r>
          </a:p>
          <a:p>
            <a:pPr algn="ctr">
              <a:spcBef>
                <a:spcPts val="0"/>
              </a:spcBef>
              <a:buNone/>
              <a:defRPr/>
            </a:pPr>
            <a:r>
              <a:rPr lang="uk-UA" sz="2000" dirty="0"/>
              <a:t>України </a:t>
            </a:r>
          </a:p>
          <a:p>
            <a:pPr algn="ctr">
              <a:spcBef>
                <a:spcPts val="0"/>
              </a:spcBef>
              <a:buNone/>
              <a:defRPr/>
            </a:pPr>
            <a:r>
              <a:rPr lang="uk-UA" sz="1800" dirty="0"/>
              <a:t>«</a:t>
            </a:r>
            <a:r>
              <a:rPr lang="uk-UA" sz="1800" dirty="0" smtClean="0"/>
              <a:t>Про запобігання </a:t>
            </a:r>
            <a:r>
              <a:rPr lang="uk-UA" sz="1800" dirty="0"/>
              <a:t>та</a:t>
            </a:r>
          </a:p>
          <a:p>
            <a:pPr algn="ctr">
              <a:spcBef>
                <a:spcPts val="0"/>
              </a:spcBef>
              <a:buNone/>
              <a:defRPr/>
            </a:pPr>
            <a:r>
              <a:rPr lang="ru-RU" sz="1800" dirty="0"/>
              <a:t>п</a:t>
            </a:r>
            <a:r>
              <a:rPr lang="uk-UA" sz="1800" dirty="0" err="1" smtClean="0"/>
              <a:t>ротидію</a:t>
            </a:r>
            <a:r>
              <a:rPr lang="uk-UA" sz="1800" dirty="0" smtClean="0"/>
              <a:t> </a:t>
            </a:r>
            <a:r>
              <a:rPr lang="ru-RU" sz="1800" dirty="0" smtClean="0"/>
              <a:t>л</a:t>
            </a:r>
            <a:r>
              <a:rPr lang="uk-UA" sz="1800" dirty="0"/>
              <a:t>егалізації</a:t>
            </a:r>
          </a:p>
          <a:p>
            <a:pPr algn="ctr">
              <a:spcBef>
                <a:spcPts val="0"/>
              </a:spcBef>
              <a:buNone/>
              <a:defRPr/>
            </a:pPr>
            <a:r>
              <a:rPr lang="uk-UA" sz="1800" dirty="0"/>
              <a:t>(відмиванню)</a:t>
            </a:r>
          </a:p>
          <a:p>
            <a:pPr algn="ctr">
              <a:spcBef>
                <a:spcPts val="0"/>
              </a:spcBef>
              <a:buNone/>
              <a:defRPr/>
            </a:pPr>
            <a:r>
              <a:rPr lang="ru-RU" sz="1800" dirty="0"/>
              <a:t>д</a:t>
            </a:r>
            <a:r>
              <a:rPr lang="uk-UA" sz="1800" dirty="0" err="1" smtClean="0"/>
              <a:t>оходів</a:t>
            </a:r>
            <a:r>
              <a:rPr lang="uk-UA" sz="1800" dirty="0" smtClean="0"/>
              <a:t>, </a:t>
            </a:r>
            <a:r>
              <a:rPr lang="ru-RU" sz="1800" dirty="0" smtClean="0"/>
              <a:t>о</a:t>
            </a:r>
            <a:r>
              <a:rPr lang="uk-UA" sz="1800" dirty="0"/>
              <a:t>держаних</a:t>
            </a:r>
          </a:p>
          <a:p>
            <a:pPr algn="ctr">
              <a:spcBef>
                <a:spcPts val="0"/>
              </a:spcBef>
              <a:buNone/>
              <a:defRPr/>
            </a:pPr>
            <a:r>
              <a:rPr lang="uk-UA" sz="1800" dirty="0" smtClean="0"/>
              <a:t>злочинним шляхом</a:t>
            </a:r>
            <a:r>
              <a:rPr lang="uk-UA" sz="1800" dirty="0"/>
              <a:t>, </a:t>
            </a:r>
            <a:r>
              <a:rPr lang="uk-UA" sz="1800" dirty="0" smtClean="0"/>
              <a:t>або </a:t>
            </a:r>
            <a:r>
              <a:rPr lang="ru-RU" sz="1800" b="1" dirty="0" smtClean="0"/>
              <a:t>ф</a:t>
            </a:r>
            <a:r>
              <a:rPr lang="uk-UA" sz="1800" b="1" dirty="0"/>
              <a:t>інансуваню</a:t>
            </a:r>
          </a:p>
          <a:p>
            <a:pPr algn="ctr">
              <a:spcBef>
                <a:spcPts val="0"/>
              </a:spcBef>
              <a:buNone/>
              <a:defRPr/>
            </a:pPr>
            <a:r>
              <a:rPr lang="uk-UA" sz="1800" b="1" dirty="0"/>
              <a:t> тероризму</a:t>
            </a:r>
            <a:r>
              <a:rPr lang="uk-UA" sz="1800" dirty="0"/>
              <a:t>» </a:t>
            </a:r>
          </a:p>
          <a:p>
            <a:pPr algn="ctr">
              <a:spcBef>
                <a:spcPts val="0"/>
              </a:spcBef>
              <a:buNone/>
              <a:defRPr/>
            </a:pPr>
            <a:r>
              <a:rPr lang="uk-UA" sz="2000" b="1" dirty="0" smtClean="0"/>
              <a:t>(</a:t>
            </a:r>
            <a:r>
              <a:rPr lang="uk-UA" sz="2000" b="1" dirty="0"/>
              <a:t>2010 р.)</a:t>
            </a:r>
          </a:p>
          <a:p>
            <a:pPr marL="0" indent="0" algn="ctr" fontAlgn="base">
              <a:lnSpc>
                <a:spcPct val="100000"/>
              </a:lnSpc>
              <a:spcBef>
                <a:spcPct val="20000"/>
              </a:spcBef>
              <a:spcAft>
                <a:spcPct val="0"/>
              </a:spcAft>
              <a:buClr>
                <a:schemeClr val="bg2"/>
              </a:buClr>
              <a:buSzPct val="75000"/>
              <a:buNone/>
              <a:defRPr/>
            </a:pPr>
            <a:endParaRPr lang="uk-UA" sz="2400" kern="0" dirty="0" smtClean="0"/>
          </a:p>
          <a:p>
            <a:pPr marL="0" indent="0" algn="ctr" fontAlgn="base">
              <a:lnSpc>
                <a:spcPct val="100000"/>
              </a:lnSpc>
              <a:spcBef>
                <a:spcPct val="20000"/>
              </a:spcBef>
              <a:spcAft>
                <a:spcPct val="0"/>
              </a:spcAft>
              <a:buClr>
                <a:schemeClr val="bg2"/>
              </a:buClr>
              <a:buSzPct val="75000"/>
              <a:buNone/>
              <a:defRPr/>
            </a:pPr>
            <a:endParaRPr lang="uk-UA" sz="2400" kern="0" dirty="0" smtClean="0"/>
          </a:p>
          <a:p>
            <a:pPr marL="0" indent="0" algn="ctr" fontAlgn="base">
              <a:lnSpc>
                <a:spcPct val="100000"/>
              </a:lnSpc>
              <a:spcBef>
                <a:spcPts val="0"/>
              </a:spcBef>
              <a:spcAft>
                <a:spcPct val="0"/>
              </a:spcAft>
              <a:buClr>
                <a:schemeClr val="bg2"/>
              </a:buClr>
              <a:buSzPct val="75000"/>
              <a:buNone/>
              <a:defRPr/>
            </a:pPr>
            <a:r>
              <a:rPr lang="uk-UA" sz="2000" b="1" kern="0" dirty="0" smtClean="0"/>
              <a:t>Рекомендації </a:t>
            </a:r>
          </a:p>
          <a:p>
            <a:pPr marL="0" indent="0" algn="ctr" fontAlgn="base">
              <a:lnSpc>
                <a:spcPct val="100000"/>
              </a:lnSpc>
              <a:spcBef>
                <a:spcPts val="0"/>
              </a:spcBef>
              <a:spcAft>
                <a:spcPct val="0"/>
              </a:spcAft>
              <a:buClr>
                <a:schemeClr val="bg2"/>
              </a:buClr>
              <a:buSzPct val="75000"/>
              <a:buNone/>
              <a:defRPr/>
            </a:pPr>
            <a:r>
              <a:rPr lang="en-US" sz="2000" b="1" kern="0" dirty="0" smtClean="0"/>
              <a:t>FATF</a:t>
            </a:r>
          </a:p>
          <a:p>
            <a:pPr marL="0" indent="0" algn="ctr" fontAlgn="base">
              <a:lnSpc>
                <a:spcPct val="100000"/>
              </a:lnSpc>
              <a:spcBef>
                <a:spcPts val="0"/>
              </a:spcBef>
              <a:spcAft>
                <a:spcPct val="0"/>
              </a:spcAft>
              <a:buClr>
                <a:schemeClr val="bg2"/>
              </a:buClr>
              <a:buSzPct val="75000"/>
              <a:buNone/>
              <a:defRPr/>
            </a:pPr>
            <a:r>
              <a:rPr lang="en-US" sz="2000" b="1" kern="0" dirty="0" smtClean="0"/>
              <a:t>(20</a:t>
            </a:r>
            <a:r>
              <a:rPr lang="uk-UA" sz="2000" b="1" kern="0" dirty="0" smtClean="0"/>
              <a:t>10</a:t>
            </a:r>
            <a:r>
              <a:rPr lang="en-US" sz="2000" b="1" kern="0" dirty="0" smtClean="0"/>
              <a:t> </a:t>
            </a:r>
            <a:r>
              <a:rPr lang="uk-UA" sz="2000" b="1" kern="0" dirty="0" smtClean="0"/>
              <a:t>р.)</a:t>
            </a:r>
            <a:endParaRPr lang="uk-UA" sz="2000" b="1" kern="0" dirty="0"/>
          </a:p>
          <a:p>
            <a:pPr marL="0" indent="0" algn="ctr" fontAlgn="base">
              <a:lnSpc>
                <a:spcPct val="100000"/>
              </a:lnSpc>
              <a:spcBef>
                <a:spcPct val="20000"/>
              </a:spcBef>
              <a:spcAft>
                <a:spcPct val="0"/>
              </a:spcAft>
              <a:buClr>
                <a:schemeClr val="bg2"/>
              </a:buClr>
              <a:buSzPct val="75000"/>
              <a:buNone/>
              <a:defRPr/>
            </a:pPr>
            <a:endParaRPr lang="uk-UA" sz="2400" kern="0" dirty="0"/>
          </a:p>
        </p:txBody>
      </p:sp>
      <p:pic>
        <p:nvPicPr>
          <p:cNvPr id="8" name="Picture 9"/>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rot="16200000">
            <a:off x="1914963" y="3708672"/>
            <a:ext cx="1368152" cy="7059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Picture 3" descr="C:\Users\Igor\Desktop\рост.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3123" y="115888"/>
            <a:ext cx="2502003" cy="14820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Объект 1"/>
          <p:cNvSpPr txBox="1">
            <a:spLocks/>
          </p:cNvSpPr>
          <p:nvPr/>
        </p:nvSpPr>
        <p:spPr bwMode="auto">
          <a:xfrm>
            <a:off x="5763842" y="1597980"/>
            <a:ext cx="2181673" cy="4927364"/>
          </a:xfrm>
          <a:prstGeom prst="rect">
            <a:avLst/>
          </a:prstGeom>
          <a:solidFill>
            <a:schemeClr val="bg2">
              <a:lumMod val="60000"/>
              <a:lumOff val="40000"/>
            </a:schemeClr>
          </a:solidFill>
          <a:ln>
            <a:solidFill>
              <a:schemeClr val="tx1"/>
            </a:solidFill>
          </a:ln>
          <a:extLst/>
        </p:spPr>
        <p:txBody>
          <a:bodyPr vert="horz" wrap="square" lIns="91440" tIns="45720" rIns="91440" bIns="45720" numCol="1" anchor="t" anchorCtr="0" compatLnSpc="1">
            <a:prstTxWarp prst="textNoShape">
              <a:avLst/>
            </a:prstTxWarp>
          </a:bodyPr>
          <a:lstStyle/>
          <a:p>
            <a:pPr algn="ctr">
              <a:buClr>
                <a:schemeClr val="bg2"/>
              </a:buClr>
              <a:buSzPct val="75000"/>
            </a:pPr>
            <a:r>
              <a:rPr lang="ru-RU" sz="2000" kern="0" dirty="0" smtClean="0"/>
              <a:t>Закон </a:t>
            </a:r>
            <a:r>
              <a:rPr lang="uk-UA" sz="2000" kern="0" dirty="0"/>
              <a:t>України </a:t>
            </a:r>
          </a:p>
          <a:p>
            <a:pPr algn="ctr">
              <a:buClr>
                <a:schemeClr val="bg2"/>
              </a:buClr>
              <a:buSzPct val="75000"/>
            </a:pPr>
            <a:r>
              <a:rPr lang="uk-UA" kern="0" dirty="0"/>
              <a:t>«Про запобігання та протидію легалізації (відмиванню) доходів, одержаних злочинним шляхом, фінансуванню тероризму </a:t>
            </a:r>
            <a:r>
              <a:rPr lang="uk-UA" b="1" kern="0" dirty="0"/>
              <a:t>та</a:t>
            </a:r>
            <a:r>
              <a:rPr lang="uk-UA" kern="0" dirty="0"/>
              <a:t> </a:t>
            </a:r>
            <a:r>
              <a:rPr lang="uk-UA" b="1" kern="0" dirty="0"/>
              <a:t>фінансуванню розповсюдження зброї масового знищення</a:t>
            </a:r>
            <a:r>
              <a:rPr lang="ru-RU" kern="0" dirty="0"/>
              <a:t>»</a:t>
            </a:r>
          </a:p>
          <a:p>
            <a:pPr algn="ctr">
              <a:buClr>
                <a:schemeClr val="bg2"/>
              </a:buClr>
              <a:buSzPct val="75000"/>
            </a:pPr>
            <a:r>
              <a:rPr lang="ru-RU" sz="2000" b="1" kern="0" dirty="0" smtClean="0"/>
              <a:t>(2014 </a:t>
            </a:r>
            <a:r>
              <a:rPr lang="ru-RU" sz="2000" b="1" kern="0" dirty="0"/>
              <a:t>р</a:t>
            </a:r>
            <a:r>
              <a:rPr lang="ru-RU" sz="2000" b="1" kern="0" dirty="0" smtClean="0"/>
              <a:t>.)</a:t>
            </a:r>
          </a:p>
          <a:p>
            <a:pPr algn="ctr">
              <a:buClr>
                <a:schemeClr val="bg2"/>
              </a:buClr>
              <a:buSzPct val="75000"/>
            </a:pPr>
            <a:endParaRPr lang="ru-RU" sz="2000" b="1" kern="0" dirty="0"/>
          </a:p>
          <a:p>
            <a:pPr algn="ctr" fontAlgn="base">
              <a:spcAft>
                <a:spcPct val="0"/>
              </a:spcAft>
              <a:buClr>
                <a:schemeClr val="bg2"/>
              </a:buClr>
              <a:buSzPct val="75000"/>
              <a:defRPr/>
            </a:pPr>
            <a:r>
              <a:rPr lang="uk-UA" sz="2000" b="1" kern="0" dirty="0" smtClean="0"/>
              <a:t>Рекомендації </a:t>
            </a:r>
            <a:endParaRPr lang="uk-UA" sz="2000" b="1" kern="0" dirty="0"/>
          </a:p>
          <a:p>
            <a:pPr algn="ctr" fontAlgn="base">
              <a:spcAft>
                <a:spcPct val="0"/>
              </a:spcAft>
              <a:buClr>
                <a:schemeClr val="bg2"/>
              </a:buClr>
              <a:buSzPct val="75000"/>
              <a:defRPr/>
            </a:pPr>
            <a:r>
              <a:rPr lang="en-US" sz="2000" b="1" kern="0" dirty="0"/>
              <a:t>FATF</a:t>
            </a:r>
          </a:p>
          <a:p>
            <a:pPr algn="ctr" fontAlgn="base">
              <a:spcAft>
                <a:spcPct val="0"/>
              </a:spcAft>
              <a:buClr>
                <a:schemeClr val="bg2"/>
              </a:buClr>
              <a:buSzPct val="75000"/>
              <a:defRPr/>
            </a:pPr>
            <a:r>
              <a:rPr lang="en-US" sz="2000" b="1" kern="0" dirty="0"/>
              <a:t>(</a:t>
            </a:r>
            <a:r>
              <a:rPr lang="en-US" sz="2000" b="1" kern="0" dirty="0" smtClean="0"/>
              <a:t>20</a:t>
            </a:r>
            <a:r>
              <a:rPr lang="uk-UA" sz="2000" b="1" kern="0" dirty="0" smtClean="0"/>
              <a:t>12</a:t>
            </a:r>
            <a:r>
              <a:rPr lang="en-US" sz="2000" b="1" kern="0" dirty="0" smtClean="0"/>
              <a:t> </a:t>
            </a:r>
            <a:r>
              <a:rPr lang="uk-UA" sz="2000" b="1" kern="0" dirty="0"/>
              <a:t>р.)</a:t>
            </a:r>
          </a:p>
          <a:p>
            <a:pPr marL="342900" indent="-342900" fontAlgn="base">
              <a:spcBef>
                <a:spcPct val="20000"/>
              </a:spcBef>
              <a:spcAft>
                <a:spcPct val="0"/>
              </a:spcAft>
              <a:buClr>
                <a:schemeClr val="bg2"/>
              </a:buClr>
              <a:buSzPct val="75000"/>
              <a:buFont typeface="Wingdings" pitchFamily="2" charset="2"/>
              <a:buChar char="p"/>
              <a:defRPr/>
            </a:pPr>
            <a:endParaRPr lang="uk-UA" sz="2400" kern="0" dirty="0"/>
          </a:p>
        </p:txBody>
      </p:sp>
      <p:pic>
        <p:nvPicPr>
          <p:cNvPr id="11" name="Picture 9"/>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rot="16200000">
            <a:off x="4726777" y="3708672"/>
            <a:ext cx="1368152" cy="7059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 name="Picture 9"/>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rot="16200000">
            <a:off x="7614428" y="3612497"/>
            <a:ext cx="1368152" cy="7059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Объект 1"/>
          <p:cNvSpPr txBox="1">
            <a:spLocks/>
          </p:cNvSpPr>
          <p:nvPr/>
        </p:nvSpPr>
        <p:spPr bwMode="auto">
          <a:xfrm>
            <a:off x="8651492" y="1597978"/>
            <a:ext cx="3040399" cy="4973231"/>
          </a:xfrm>
          <a:prstGeom prst="rect">
            <a:avLst/>
          </a:prstGeom>
          <a:solidFill>
            <a:schemeClr val="bg2">
              <a:lumMod val="60000"/>
              <a:lumOff val="40000"/>
            </a:schemeClr>
          </a:solidFill>
          <a:ln>
            <a:solidFill>
              <a:schemeClr val="tx1"/>
            </a:solidFill>
          </a:ln>
          <a:extLst/>
        </p:spPr>
        <p:txBody>
          <a:bodyPr vert="horz" wrap="square" lIns="91440" tIns="45720" rIns="91440" bIns="45720" numCol="1" anchor="t" anchorCtr="0" compatLnSpc="1">
            <a:prstTxWarp prst="textNoShape">
              <a:avLst/>
            </a:prstTxWarp>
          </a:bodyPr>
          <a:lstStyle/>
          <a:p>
            <a:pPr algn="ctr">
              <a:buClr>
                <a:schemeClr val="bg2"/>
              </a:buClr>
              <a:buSzPct val="75000"/>
            </a:pPr>
            <a:r>
              <a:rPr lang="ru-RU" sz="2000" kern="0" dirty="0" smtClean="0"/>
              <a:t>Закон </a:t>
            </a:r>
            <a:r>
              <a:rPr lang="uk-UA" sz="2000" kern="0" dirty="0"/>
              <a:t>України </a:t>
            </a:r>
          </a:p>
          <a:p>
            <a:pPr algn="ctr">
              <a:buClr>
                <a:schemeClr val="bg2"/>
              </a:buClr>
              <a:buSzPct val="75000"/>
            </a:pPr>
            <a:r>
              <a:rPr lang="uk-UA" sz="2000" kern="0" dirty="0" smtClean="0"/>
              <a:t>«</a:t>
            </a:r>
            <a:r>
              <a:rPr lang="uk-UA" sz="2000" kern="0" dirty="0"/>
              <a:t>Про запобігання та протидію легалізації (відмиванню) доходів, одержаних злочинним шляхом, фінансуванню тероризму та фінансуванню розповсюдження зброї масового знищення</a:t>
            </a:r>
            <a:r>
              <a:rPr lang="ru-RU" sz="2000" kern="0" dirty="0" smtClean="0"/>
              <a:t>»</a:t>
            </a:r>
          </a:p>
          <a:p>
            <a:pPr algn="ctr">
              <a:buClr>
                <a:schemeClr val="bg2"/>
              </a:buClr>
              <a:buSzPct val="75000"/>
            </a:pPr>
            <a:r>
              <a:rPr lang="ru-RU" sz="2000" b="1" kern="0" dirty="0"/>
              <a:t>(</a:t>
            </a:r>
            <a:r>
              <a:rPr lang="ru-RU" sz="2000" b="1" kern="0" dirty="0" smtClean="0"/>
              <a:t>2019 </a:t>
            </a:r>
            <a:r>
              <a:rPr lang="ru-RU" sz="2000" b="1" kern="0" dirty="0"/>
              <a:t>р</a:t>
            </a:r>
            <a:r>
              <a:rPr lang="ru-RU" sz="2000" b="1" kern="0" dirty="0" smtClean="0"/>
              <a:t>.)</a:t>
            </a:r>
          </a:p>
          <a:p>
            <a:pPr algn="ctr">
              <a:buClr>
                <a:schemeClr val="bg2"/>
              </a:buClr>
              <a:buSzPct val="75000"/>
            </a:pPr>
            <a:r>
              <a:rPr lang="ru-RU" sz="2000" b="1" kern="0" dirty="0" smtClean="0">
                <a:solidFill>
                  <a:srgbClr val="FF0000"/>
                </a:solidFill>
              </a:rPr>
              <a:t>№ 361-ІХ</a:t>
            </a:r>
          </a:p>
          <a:p>
            <a:pPr algn="ctr">
              <a:buClr>
                <a:schemeClr val="bg2"/>
              </a:buClr>
              <a:buSzPct val="75000"/>
            </a:pPr>
            <a:endParaRPr lang="ru-RU" sz="2000" b="1" kern="0" dirty="0"/>
          </a:p>
          <a:p>
            <a:pPr algn="ctr" fontAlgn="base">
              <a:spcAft>
                <a:spcPct val="0"/>
              </a:spcAft>
              <a:buClr>
                <a:schemeClr val="bg2"/>
              </a:buClr>
              <a:buSzPct val="75000"/>
              <a:defRPr/>
            </a:pPr>
            <a:r>
              <a:rPr lang="ru-RU" sz="2000" b="1" dirty="0"/>
              <a:t>Директива (ЄС) 2015/849 </a:t>
            </a:r>
            <a:endParaRPr lang="uk-UA" sz="2000" b="1" kern="0" dirty="0"/>
          </a:p>
          <a:p>
            <a:pPr algn="ctr" fontAlgn="base">
              <a:spcAft>
                <a:spcPct val="0"/>
              </a:spcAft>
              <a:buClr>
                <a:schemeClr val="bg2"/>
              </a:buClr>
              <a:buSzPct val="75000"/>
              <a:defRPr/>
            </a:pPr>
            <a:r>
              <a:rPr lang="en-US" sz="2000" b="1" kern="0" dirty="0" smtClean="0"/>
              <a:t>(20</a:t>
            </a:r>
            <a:r>
              <a:rPr lang="uk-UA" sz="2000" b="1" kern="0" dirty="0" smtClean="0"/>
              <a:t>15</a:t>
            </a:r>
            <a:r>
              <a:rPr lang="en-US" sz="2000" b="1" kern="0" dirty="0" smtClean="0"/>
              <a:t> </a:t>
            </a:r>
            <a:r>
              <a:rPr lang="uk-UA" sz="2000" b="1" kern="0" dirty="0"/>
              <a:t>р.)</a:t>
            </a:r>
          </a:p>
          <a:p>
            <a:pPr marL="342900" indent="-342900" fontAlgn="base">
              <a:spcBef>
                <a:spcPct val="20000"/>
              </a:spcBef>
              <a:spcAft>
                <a:spcPct val="0"/>
              </a:spcAft>
              <a:buClr>
                <a:schemeClr val="bg2"/>
              </a:buClr>
              <a:buSzPct val="75000"/>
              <a:buFont typeface="Wingdings" pitchFamily="2" charset="2"/>
              <a:buChar char="p"/>
              <a:defRPr/>
            </a:pPr>
            <a:endParaRPr lang="uk-UA" sz="2400" kern="0" dirty="0"/>
          </a:p>
        </p:txBody>
      </p:sp>
    </p:spTree>
    <p:extLst>
      <p:ext uri="{BB962C8B-B14F-4D97-AF65-F5344CB8AC3E}">
        <p14:creationId xmlns:p14="http://schemas.microsoft.com/office/powerpoint/2010/main" val="21921951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BEEF4"/>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80964"/>
            <a:ext cx="8229600" cy="395287"/>
          </a:xfrm>
          <a:solidFill>
            <a:schemeClr val="accent6">
              <a:lumMod val="20000"/>
              <a:lumOff val="80000"/>
            </a:schemeClr>
          </a:solidFill>
        </p:spPr>
        <p:txBody>
          <a:bodyPr/>
          <a:lstStyle/>
          <a:p>
            <a:pPr>
              <a:defRPr/>
            </a:pPr>
            <a:r>
              <a:rPr lang="uk-UA" sz="4000" b="1" dirty="0">
                <a:solidFill>
                  <a:srgbClr val="002060"/>
                </a:solidFill>
                <a:latin typeface="Times New Roman" panose="02020603050405020304" pitchFamily="18" charset="0"/>
                <a:cs typeface="Times New Roman" panose="02020603050405020304" pitchFamily="18" charset="0"/>
              </a:rPr>
              <a:t>2 + </a:t>
            </a:r>
            <a:r>
              <a:rPr lang="en-US" sz="4000" b="1" dirty="0">
                <a:solidFill>
                  <a:srgbClr val="002060"/>
                </a:solidFill>
                <a:latin typeface="Times New Roman" panose="02020603050405020304" pitchFamily="18" charset="0"/>
                <a:cs typeface="Times New Roman" panose="02020603050405020304" pitchFamily="18" charset="0"/>
              </a:rPr>
              <a:t>&gt; </a:t>
            </a:r>
            <a:r>
              <a:rPr lang="uk-UA" sz="4000" b="1" dirty="0">
                <a:solidFill>
                  <a:srgbClr val="002060"/>
                </a:solidFill>
                <a:latin typeface="Times New Roman" panose="02020603050405020304" pitchFamily="18" charset="0"/>
                <a:cs typeface="Times New Roman" panose="02020603050405020304" pitchFamily="18" charset="0"/>
              </a:rPr>
              <a:t>порушень = </a:t>
            </a:r>
          </a:p>
        </p:txBody>
      </p:sp>
      <p:sp>
        <p:nvSpPr>
          <p:cNvPr id="3" name="Місце для вмісту 2"/>
          <p:cNvSpPr>
            <a:spLocks noGrp="1"/>
          </p:cNvSpPr>
          <p:nvPr>
            <p:ph idx="1"/>
          </p:nvPr>
        </p:nvSpPr>
        <p:spPr>
          <a:xfrm>
            <a:off x="479833" y="1952626"/>
            <a:ext cx="11253457" cy="4716463"/>
          </a:xfrm>
          <a:solidFill>
            <a:schemeClr val="accent6">
              <a:lumMod val="20000"/>
              <a:lumOff val="80000"/>
            </a:schemeClr>
          </a:solidFill>
        </p:spPr>
        <p:txBody>
          <a:bodyPr/>
          <a:lstStyle/>
          <a:p>
            <a:pPr marL="0" indent="0" algn="just">
              <a:buNone/>
              <a:defRPr/>
            </a:pPr>
            <a:r>
              <a:rPr lang="ru-RU" sz="2400"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максимальна сума штрафу, яка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бути </a:t>
            </a:r>
            <a:r>
              <a:rPr lang="ru-RU" dirty="0" err="1">
                <a:solidFill>
                  <a:srgbClr val="000000"/>
                </a:solidFill>
                <a:latin typeface="Times New Roman" panose="02020603050405020304" pitchFamily="18" charset="0"/>
              </a:rPr>
              <a:t>застосована</a:t>
            </a:r>
            <a:r>
              <a:rPr lang="ru-RU" dirty="0">
                <a:solidFill>
                  <a:srgbClr val="000000"/>
                </a:solidFill>
                <a:latin typeface="Times New Roman" panose="02020603050405020304" pitchFamily="18" charset="0"/>
              </a:rPr>
              <a:t> до СПФМ, не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перевищувати</a:t>
            </a:r>
            <a:r>
              <a:rPr lang="ru-RU" dirty="0">
                <a:solidFill>
                  <a:srgbClr val="000000"/>
                </a:solidFill>
                <a:latin typeface="Times New Roman" panose="02020603050405020304" pitchFamily="18" charset="0"/>
              </a:rPr>
              <a:t>:</a:t>
            </a:r>
          </a:p>
          <a:p>
            <a:pPr algn="just">
              <a:defRPr/>
            </a:pPr>
            <a:r>
              <a:rPr lang="ru-RU" dirty="0">
                <a:solidFill>
                  <a:srgbClr val="000000"/>
                </a:solidFill>
                <a:latin typeface="Times New Roman" panose="02020603050405020304" pitchFamily="18" charset="0"/>
              </a:rPr>
              <a:t>1) для СПФМ,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є </a:t>
            </a:r>
            <a:r>
              <a:rPr lang="ru-RU" dirty="0" err="1">
                <a:solidFill>
                  <a:srgbClr val="000000"/>
                </a:solidFill>
                <a:latin typeface="Times New Roman" panose="02020603050405020304" pitchFamily="18" charset="0"/>
              </a:rPr>
              <a:t>фінансовими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установами</a:t>
            </a:r>
            <a:r>
              <a:rPr lang="ru-RU" dirty="0">
                <a:solidFill>
                  <a:srgbClr val="000000"/>
                </a:solidFill>
                <a:latin typeface="Times New Roman" panose="02020603050405020304" pitchFamily="18" charset="0"/>
              </a:rPr>
              <a:t>, - </a:t>
            </a:r>
            <a:r>
              <a:rPr lang="ru-RU" b="1" dirty="0">
                <a:solidFill>
                  <a:srgbClr val="FF0000"/>
                </a:solidFill>
                <a:latin typeface="Times New Roman" panose="02020603050405020304" pitchFamily="18" charset="0"/>
              </a:rPr>
              <a:t>10 </a:t>
            </a:r>
            <a:r>
              <a:rPr lang="ru-RU" b="1" dirty="0" err="1">
                <a:solidFill>
                  <a:srgbClr val="FF0000"/>
                </a:solidFill>
                <a:latin typeface="Times New Roman" panose="02020603050405020304" pitchFamily="18" charset="0"/>
              </a:rPr>
              <a:t>відсотків</a:t>
            </a:r>
            <a:r>
              <a:rPr lang="ru-RU" b="1" dirty="0">
                <a:solidFill>
                  <a:srgbClr val="FF0000"/>
                </a:solidFill>
                <a:latin typeface="Times New Roman" panose="02020603050405020304" pitchFamily="18" charset="0"/>
              </a:rPr>
              <a:t> </a:t>
            </a:r>
            <a:r>
              <a:rPr lang="ru-RU" dirty="0" err="1">
                <a:solidFill>
                  <a:srgbClr val="000000"/>
                </a:solidFill>
                <a:latin typeface="Times New Roman" panose="02020603050405020304" pitchFamily="18" charset="0"/>
              </a:rPr>
              <a:t>загального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річного</a:t>
            </a:r>
            <a:r>
              <a:rPr lang="ru-RU" dirty="0">
                <a:solidFill>
                  <a:srgbClr val="000000"/>
                </a:solidFill>
                <a:latin typeface="Times New Roman" panose="02020603050405020304" pitchFamily="18" charset="0"/>
              </a:rPr>
              <a:t> обороту, але не </a:t>
            </a:r>
            <a:r>
              <a:rPr lang="ru-RU" dirty="0" err="1">
                <a:solidFill>
                  <a:srgbClr val="000000"/>
                </a:solidFill>
                <a:latin typeface="Times New Roman" panose="02020603050405020304" pitchFamily="18" charset="0"/>
              </a:rPr>
              <a:t>більше</a:t>
            </a:r>
            <a:r>
              <a:rPr lang="ru-RU" dirty="0">
                <a:solidFill>
                  <a:srgbClr val="000000"/>
                </a:solidFill>
                <a:latin typeface="Times New Roman" panose="02020603050405020304" pitchFamily="18" charset="0"/>
              </a:rPr>
              <a:t> </a:t>
            </a:r>
            <a:r>
              <a:rPr lang="uk-UA" b="1" dirty="0">
                <a:solidFill>
                  <a:srgbClr val="FF0000"/>
                </a:solidFill>
                <a:latin typeface="Times New Roman" panose="02020603050405020304" pitchFamily="18" charset="0"/>
              </a:rPr>
              <a:t>7950 тисяч НМДГ</a:t>
            </a:r>
            <a:r>
              <a:rPr lang="ru-RU" dirty="0">
                <a:solidFill>
                  <a:srgbClr val="000000"/>
                </a:solidFill>
                <a:latin typeface="Times New Roman" panose="02020603050405020304" pitchFamily="18" charset="0"/>
              </a:rPr>
              <a:t>;</a:t>
            </a:r>
          </a:p>
          <a:p>
            <a:pPr algn="just">
              <a:defRPr/>
            </a:pPr>
            <a:r>
              <a:rPr lang="ru-RU" dirty="0">
                <a:solidFill>
                  <a:srgbClr val="000000"/>
                </a:solidFill>
                <a:latin typeface="Times New Roman" panose="02020603050405020304" pitchFamily="18" charset="0"/>
              </a:rPr>
              <a:t>2) для </a:t>
            </a:r>
            <a:r>
              <a:rPr lang="ru-RU" dirty="0" err="1">
                <a:solidFill>
                  <a:srgbClr val="000000"/>
                </a:solidFill>
                <a:latin typeface="Times New Roman" panose="02020603050405020304" pitchFamily="18" charset="0"/>
              </a:rPr>
              <a:t>інших</a:t>
            </a:r>
            <a:r>
              <a:rPr lang="ru-RU" dirty="0">
                <a:solidFill>
                  <a:srgbClr val="000000"/>
                </a:solidFill>
                <a:latin typeface="Times New Roman" panose="02020603050405020304" pitchFamily="18" charset="0"/>
              </a:rPr>
              <a:t> СПФМ - </a:t>
            </a:r>
            <a:r>
              <a:rPr lang="ru-RU" dirty="0" err="1">
                <a:solidFill>
                  <a:srgbClr val="000000"/>
                </a:solidFill>
                <a:latin typeface="Times New Roman" panose="02020603050405020304" pitchFamily="18" charset="0"/>
              </a:rPr>
              <a:t>двократного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обсягу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вигоди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одержаної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суб’єктом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первинного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фінансового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моніторингу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внаслідок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вчинення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порушення</a:t>
            </a:r>
            <a:r>
              <a:rPr lang="ru-RU" dirty="0">
                <a:solidFill>
                  <a:srgbClr val="000000"/>
                </a:solidFill>
                <a:latin typeface="Times New Roman" panose="02020603050405020304" pitchFamily="18" charset="0"/>
              </a:rPr>
              <a:t>, а </a:t>
            </a:r>
            <a:r>
              <a:rPr lang="ru-RU" dirty="0" err="1">
                <a:solidFill>
                  <a:srgbClr val="000000"/>
                </a:solidFill>
                <a:latin typeface="Times New Roman" panose="02020603050405020304" pitchFamily="18" charset="0"/>
              </a:rPr>
              <a:t>якщо</a:t>
            </a:r>
            <a:r>
              <a:rPr lang="ru-RU" dirty="0">
                <a:solidFill>
                  <a:srgbClr val="000000"/>
                </a:solidFill>
                <a:latin typeface="Times New Roman" panose="02020603050405020304" pitchFamily="18" charset="0"/>
              </a:rPr>
              <a:t> сума </a:t>
            </a:r>
            <a:r>
              <a:rPr lang="ru-RU" dirty="0" err="1">
                <a:solidFill>
                  <a:srgbClr val="000000"/>
                </a:solidFill>
                <a:latin typeface="Times New Roman" panose="02020603050405020304" pitchFamily="18" charset="0"/>
              </a:rPr>
              <a:t>такої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вигоди</a:t>
            </a:r>
            <a:r>
              <a:rPr lang="ru-RU" dirty="0">
                <a:solidFill>
                  <a:srgbClr val="000000"/>
                </a:solidFill>
                <a:latin typeface="Times New Roman" panose="02020603050405020304" pitchFamily="18" charset="0"/>
              </a:rPr>
              <a:t> не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бути </a:t>
            </a:r>
            <a:r>
              <a:rPr lang="ru-RU" dirty="0" err="1">
                <a:solidFill>
                  <a:srgbClr val="000000"/>
                </a:solidFill>
                <a:latin typeface="Times New Roman" panose="02020603050405020304" pitchFamily="18" charset="0"/>
              </a:rPr>
              <a:t>визначена</a:t>
            </a:r>
            <a:r>
              <a:rPr lang="ru-RU" dirty="0">
                <a:solidFill>
                  <a:srgbClr val="000000"/>
                </a:solidFill>
                <a:latin typeface="Times New Roman" panose="02020603050405020304" pitchFamily="18" charset="0"/>
              </a:rPr>
              <a:t>, - </a:t>
            </a:r>
            <a:r>
              <a:rPr lang="uk-UA" b="1" dirty="0">
                <a:solidFill>
                  <a:srgbClr val="FF0000"/>
                </a:solidFill>
                <a:latin typeface="Times New Roman" panose="02020603050405020304" pitchFamily="18" charset="0"/>
              </a:rPr>
              <a:t>1590 тисяч НМДГ</a:t>
            </a:r>
            <a:r>
              <a:rPr lang="ru-RU" dirty="0" smtClean="0">
                <a:solidFill>
                  <a:srgbClr val="000000"/>
                </a:solidFill>
                <a:latin typeface="Times New Roman" panose="02020603050405020304" pitchFamily="18" charset="0"/>
              </a:rPr>
              <a:t>.</a:t>
            </a:r>
            <a:endParaRPr lang="ru-RU" dirty="0">
              <a:solidFill>
                <a:srgbClr val="000000"/>
              </a:solidFill>
              <a:latin typeface="Times New Roman" panose="02020603050405020304" pitchFamily="18" charset="0"/>
            </a:endParaRPr>
          </a:p>
        </p:txBody>
      </p:sp>
      <p:pic>
        <p:nvPicPr>
          <p:cNvPr id="25604"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79864" y="565151"/>
            <a:ext cx="423227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6704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DEADA"/>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7284" y="115889"/>
            <a:ext cx="8338242" cy="757237"/>
          </a:xfrm>
          <a:solidFill>
            <a:schemeClr val="accent6">
              <a:lumMod val="40000"/>
              <a:lumOff val="60000"/>
            </a:schemeClr>
          </a:solidFill>
        </p:spPr>
        <p:txBody>
          <a:bodyPr/>
          <a:lstStyle/>
          <a:p>
            <a:pPr>
              <a:defRPr/>
            </a:pPr>
            <a:r>
              <a:rPr lang="uk-UA" b="1" dirty="0" smtClean="0">
                <a:solidFill>
                  <a:srgbClr val="FF0000"/>
                </a:solidFill>
              </a:rPr>
              <a:t>Обставини для врахування:</a:t>
            </a:r>
            <a:endParaRPr lang="uk-UA" b="1" dirty="0">
              <a:solidFill>
                <a:srgbClr val="FF0000"/>
              </a:solidFill>
            </a:endParaRPr>
          </a:p>
        </p:txBody>
      </p:sp>
      <p:sp>
        <p:nvSpPr>
          <p:cNvPr id="3" name="Місце для вмісту 2"/>
          <p:cNvSpPr>
            <a:spLocks noGrp="1"/>
          </p:cNvSpPr>
          <p:nvPr>
            <p:ph idx="1"/>
          </p:nvPr>
        </p:nvSpPr>
        <p:spPr>
          <a:xfrm>
            <a:off x="217283" y="1160464"/>
            <a:ext cx="11778559" cy="5545136"/>
          </a:xfrm>
          <a:solidFill>
            <a:schemeClr val="accent6">
              <a:lumMod val="60000"/>
              <a:lumOff val="40000"/>
            </a:schemeClr>
          </a:solidFill>
        </p:spPr>
        <p:txBody>
          <a:bodyPr/>
          <a:lstStyle/>
          <a:p>
            <a:pPr algn="just">
              <a:defRPr/>
            </a:pPr>
            <a:r>
              <a:rPr lang="ru-RU" sz="2600" dirty="0">
                <a:solidFill>
                  <a:srgbClr val="000000"/>
                </a:solidFill>
                <a:latin typeface="Times New Roman" panose="02020603050405020304" pitchFamily="18" charset="0"/>
              </a:rPr>
              <a:t>1) </a:t>
            </a:r>
            <a:r>
              <a:rPr lang="ru-RU" sz="2600" dirty="0">
                <a:solidFill>
                  <a:srgbClr val="FF0000"/>
                </a:solidFill>
                <a:latin typeface="Times New Roman" panose="02020603050405020304" pitchFamily="18" charset="0"/>
              </a:rPr>
              <a:t>характер і </a:t>
            </a:r>
            <a:r>
              <a:rPr lang="ru-RU" sz="2600" dirty="0" err="1">
                <a:solidFill>
                  <a:srgbClr val="FF0000"/>
                </a:solidFill>
                <a:latin typeface="Times New Roman" panose="02020603050405020304" pitchFamily="18" charset="0"/>
              </a:rPr>
              <a:t>тривалість</a:t>
            </a:r>
            <a:r>
              <a:rPr lang="ru-RU" sz="2600" dirty="0">
                <a:solidFill>
                  <a:srgbClr val="FF0000"/>
                </a:solidFill>
                <a:latin typeface="Times New Roman" panose="02020603050405020304" pitchFamily="18" charset="0"/>
              </a:rPr>
              <a:t> </a:t>
            </a:r>
            <a:r>
              <a:rPr lang="ru-RU" sz="2600" dirty="0" err="1">
                <a:solidFill>
                  <a:srgbClr val="000000"/>
                </a:solidFill>
                <a:latin typeface="Times New Roman" panose="02020603050405020304" pitchFamily="18" charset="0"/>
              </a:rPr>
              <a:t>порушення</a:t>
            </a:r>
            <a:r>
              <a:rPr lang="ru-RU" sz="2600" dirty="0">
                <a:solidFill>
                  <a:srgbClr val="000000"/>
                </a:solidFill>
                <a:latin typeface="Times New Roman" panose="02020603050405020304" pitchFamily="18" charset="0"/>
              </a:rPr>
              <a:t>;</a:t>
            </a:r>
          </a:p>
          <a:p>
            <a:pPr algn="just">
              <a:defRPr/>
            </a:pPr>
            <a:r>
              <a:rPr lang="ru-RU" sz="2600" dirty="0">
                <a:solidFill>
                  <a:srgbClr val="000000"/>
                </a:solidFill>
                <a:latin typeface="Times New Roman" panose="02020603050405020304" pitchFamily="18" charset="0"/>
              </a:rPr>
              <a:t>2) </a:t>
            </a:r>
            <a:r>
              <a:rPr lang="ru-RU" sz="2600" dirty="0" err="1">
                <a:solidFill>
                  <a:srgbClr val="FF0000"/>
                </a:solidFill>
                <a:latin typeface="Times New Roman" panose="02020603050405020304" pitchFamily="18" charset="0"/>
              </a:rPr>
              <a:t>фінансовий</a:t>
            </a:r>
            <a:r>
              <a:rPr lang="ru-RU" sz="2600" dirty="0">
                <a:solidFill>
                  <a:srgbClr val="FF0000"/>
                </a:solidFill>
                <a:latin typeface="Times New Roman" panose="02020603050405020304" pitchFamily="18" charset="0"/>
              </a:rPr>
              <a:t> стан </a:t>
            </a:r>
            <a:r>
              <a:rPr lang="ru-RU" sz="2600" dirty="0">
                <a:solidFill>
                  <a:srgbClr val="000000"/>
                </a:solidFill>
                <a:latin typeface="Times New Roman" panose="02020603050405020304" pitchFamily="18" charset="0"/>
              </a:rPr>
              <a:t>СПФМ;</a:t>
            </a:r>
          </a:p>
          <a:p>
            <a:pPr algn="just">
              <a:defRPr/>
            </a:pPr>
            <a:r>
              <a:rPr lang="ru-RU" sz="2600" dirty="0">
                <a:solidFill>
                  <a:srgbClr val="000000"/>
                </a:solidFill>
                <a:latin typeface="Times New Roman" panose="02020603050405020304" pitchFamily="18" charset="0"/>
              </a:rPr>
              <a:t>3) </a:t>
            </a:r>
            <a:r>
              <a:rPr lang="ru-RU" sz="2600" dirty="0" err="1">
                <a:solidFill>
                  <a:srgbClr val="FF0000"/>
                </a:solidFill>
                <a:latin typeface="Times New Roman" panose="02020603050405020304" pitchFamily="18" charset="0"/>
              </a:rPr>
              <a:t>вигоду</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одержану</a:t>
            </a:r>
            <a:r>
              <a:rPr lang="ru-RU" sz="2600" dirty="0">
                <a:solidFill>
                  <a:srgbClr val="000000"/>
                </a:solidFill>
                <a:latin typeface="Times New Roman" panose="02020603050405020304" pitchFamily="18" charset="0"/>
              </a:rPr>
              <a:t> СПФМ </a:t>
            </a:r>
            <a:r>
              <a:rPr lang="ru-RU" sz="2600" dirty="0" err="1">
                <a:solidFill>
                  <a:srgbClr val="000000"/>
                </a:solidFill>
                <a:latin typeface="Times New Roman" panose="02020603050405020304" pitchFamily="18" charset="0"/>
              </a:rPr>
              <a:t>внаслідок</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вчинення</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порушення</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якщо</a:t>
            </a:r>
            <a:r>
              <a:rPr lang="ru-RU" sz="2600" dirty="0">
                <a:solidFill>
                  <a:srgbClr val="000000"/>
                </a:solidFill>
                <a:latin typeface="Times New Roman" panose="02020603050405020304" pitchFamily="18" charset="0"/>
              </a:rPr>
              <a:t> сума </a:t>
            </a:r>
            <a:r>
              <a:rPr lang="ru-RU" sz="2600" dirty="0" err="1">
                <a:solidFill>
                  <a:srgbClr val="000000"/>
                </a:solidFill>
                <a:latin typeface="Times New Roman" panose="02020603050405020304" pitchFamily="18" charset="0"/>
              </a:rPr>
              <a:t>такої</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вигоди</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може</a:t>
            </a:r>
            <a:r>
              <a:rPr lang="ru-RU" sz="2600" dirty="0">
                <a:solidFill>
                  <a:srgbClr val="000000"/>
                </a:solidFill>
                <a:latin typeface="Times New Roman" panose="02020603050405020304" pitchFamily="18" charset="0"/>
              </a:rPr>
              <a:t> бути </a:t>
            </a:r>
            <a:r>
              <a:rPr lang="ru-RU" sz="2600" dirty="0" err="1">
                <a:solidFill>
                  <a:srgbClr val="000000"/>
                </a:solidFill>
                <a:latin typeface="Times New Roman" panose="02020603050405020304" pitchFamily="18" charset="0"/>
              </a:rPr>
              <a:t>визначена</a:t>
            </a:r>
            <a:r>
              <a:rPr lang="ru-RU" sz="2600" dirty="0">
                <a:solidFill>
                  <a:srgbClr val="000000"/>
                </a:solidFill>
                <a:latin typeface="Times New Roman" panose="02020603050405020304" pitchFamily="18" charset="0"/>
              </a:rPr>
              <a:t>;</a:t>
            </a:r>
          </a:p>
          <a:p>
            <a:pPr algn="just">
              <a:defRPr/>
            </a:pPr>
            <a:r>
              <a:rPr lang="ru-RU" sz="2600" dirty="0">
                <a:solidFill>
                  <a:srgbClr val="000000"/>
                </a:solidFill>
                <a:latin typeface="Times New Roman" panose="02020603050405020304" pitchFamily="18" charset="0"/>
              </a:rPr>
              <a:t>4) </a:t>
            </a:r>
            <a:r>
              <a:rPr lang="ru-RU" sz="2600" dirty="0" err="1">
                <a:solidFill>
                  <a:srgbClr val="FF0000"/>
                </a:solidFill>
                <a:latin typeface="Times New Roman" panose="02020603050405020304" pitchFamily="18" charset="0"/>
              </a:rPr>
              <a:t>збитки</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третіх</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осіб</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спричинені</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внаслідок</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вчинення</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порушення</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якщо</a:t>
            </a:r>
            <a:r>
              <a:rPr lang="ru-RU" sz="2600" dirty="0">
                <a:solidFill>
                  <a:srgbClr val="000000"/>
                </a:solidFill>
                <a:latin typeface="Times New Roman" panose="02020603050405020304" pitchFamily="18" charset="0"/>
              </a:rPr>
              <a:t> сума таких </a:t>
            </a:r>
            <a:r>
              <a:rPr lang="ru-RU" sz="2600" dirty="0" err="1">
                <a:solidFill>
                  <a:srgbClr val="000000"/>
                </a:solidFill>
                <a:latin typeface="Times New Roman" panose="02020603050405020304" pitchFamily="18" charset="0"/>
              </a:rPr>
              <a:t>збитків</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може</a:t>
            </a:r>
            <a:r>
              <a:rPr lang="ru-RU" sz="2600" dirty="0">
                <a:solidFill>
                  <a:srgbClr val="000000"/>
                </a:solidFill>
                <a:latin typeface="Times New Roman" panose="02020603050405020304" pitchFamily="18" charset="0"/>
              </a:rPr>
              <a:t> бути </a:t>
            </a:r>
            <a:r>
              <a:rPr lang="ru-RU" sz="2600" dirty="0" err="1">
                <a:solidFill>
                  <a:srgbClr val="000000"/>
                </a:solidFill>
                <a:latin typeface="Times New Roman" panose="02020603050405020304" pitchFamily="18" charset="0"/>
              </a:rPr>
              <a:t>визначена</a:t>
            </a:r>
            <a:r>
              <a:rPr lang="ru-RU" sz="2600" dirty="0">
                <a:solidFill>
                  <a:srgbClr val="000000"/>
                </a:solidFill>
                <a:latin typeface="Times New Roman" panose="02020603050405020304" pitchFamily="18" charset="0"/>
              </a:rPr>
              <a:t>;</a:t>
            </a:r>
          </a:p>
          <a:p>
            <a:pPr algn="just">
              <a:defRPr/>
            </a:pPr>
            <a:r>
              <a:rPr lang="ru-RU" sz="2600" dirty="0">
                <a:solidFill>
                  <a:srgbClr val="000000"/>
                </a:solidFill>
                <a:latin typeface="Times New Roman" panose="02020603050405020304" pitchFamily="18" charset="0"/>
              </a:rPr>
              <a:t>5) </a:t>
            </a:r>
            <a:r>
              <a:rPr lang="ru-RU" sz="2600" dirty="0" err="1">
                <a:solidFill>
                  <a:srgbClr val="FF0000"/>
                </a:solidFill>
                <a:latin typeface="Times New Roman" panose="02020603050405020304" pitchFamily="18" charset="0"/>
              </a:rPr>
              <a:t>повторне</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вчинення</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однорідного</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правопорушення</a:t>
            </a:r>
            <a:r>
              <a:rPr lang="ru-RU" sz="2600" dirty="0">
                <a:solidFill>
                  <a:srgbClr val="000000"/>
                </a:solidFill>
                <a:latin typeface="Times New Roman" panose="02020603050405020304" pitchFamily="18" charset="0"/>
              </a:rPr>
              <a:t>, за яке до СПФМ </a:t>
            </a:r>
            <a:r>
              <a:rPr lang="ru-RU" sz="2600" dirty="0" err="1">
                <a:solidFill>
                  <a:srgbClr val="000000"/>
                </a:solidFill>
                <a:latin typeface="Times New Roman" panose="02020603050405020304" pitchFamily="18" charset="0"/>
              </a:rPr>
              <a:t>протягом</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останніх</a:t>
            </a:r>
            <a:r>
              <a:rPr lang="ru-RU" sz="2600" dirty="0">
                <a:solidFill>
                  <a:srgbClr val="000000"/>
                </a:solidFill>
                <a:latin typeface="Times New Roman" panose="02020603050405020304" pitchFamily="18" charset="0"/>
              </a:rPr>
              <a:t> 3 </a:t>
            </a:r>
            <a:r>
              <a:rPr lang="ru-RU" sz="2600" dirty="0" err="1">
                <a:solidFill>
                  <a:srgbClr val="000000"/>
                </a:solidFill>
                <a:latin typeface="Times New Roman" panose="02020603050405020304" pitchFamily="18" charset="0"/>
              </a:rPr>
              <a:t>років</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застосовувалися</a:t>
            </a:r>
            <a:r>
              <a:rPr lang="ru-RU" sz="2600" dirty="0">
                <a:solidFill>
                  <a:srgbClr val="000000"/>
                </a:solidFill>
                <a:latin typeface="Times New Roman" panose="02020603050405020304" pitchFamily="18" charset="0"/>
              </a:rPr>
              <a:t> заходи </a:t>
            </a:r>
            <a:r>
              <a:rPr lang="ru-RU" sz="2600" dirty="0" err="1">
                <a:solidFill>
                  <a:srgbClr val="000000"/>
                </a:solidFill>
                <a:latin typeface="Times New Roman" panose="02020603050405020304" pitchFamily="18" charset="0"/>
              </a:rPr>
              <a:t>впливу</a:t>
            </a:r>
            <a:r>
              <a:rPr lang="ru-RU" sz="2600" dirty="0">
                <a:solidFill>
                  <a:srgbClr val="000000"/>
                </a:solidFill>
                <a:latin typeface="Times New Roman" panose="02020603050405020304" pitchFamily="18" charset="0"/>
              </a:rPr>
              <a:t>;</a:t>
            </a:r>
          </a:p>
          <a:p>
            <a:pPr algn="just">
              <a:defRPr/>
            </a:pPr>
            <a:r>
              <a:rPr lang="ru-RU" sz="2600" dirty="0">
                <a:solidFill>
                  <a:srgbClr val="000000"/>
                </a:solidFill>
                <a:latin typeface="Times New Roman" panose="02020603050405020304" pitchFamily="18" charset="0"/>
              </a:rPr>
              <a:t>6) </a:t>
            </a:r>
            <a:r>
              <a:rPr lang="ru-RU" sz="2600" dirty="0" err="1">
                <a:solidFill>
                  <a:srgbClr val="FF0000"/>
                </a:solidFill>
                <a:latin typeface="Times New Roman" panose="02020603050405020304" pitchFamily="18" charset="0"/>
              </a:rPr>
              <a:t>ступінь</a:t>
            </a:r>
            <a:r>
              <a:rPr lang="ru-RU" sz="2600" dirty="0">
                <a:solidFill>
                  <a:srgbClr val="FF0000"/>
                </a:solidFill>
                <a:latin typeface="Times New Roman" panose="02020603050405020304" pitchFamily="18" charset="0"/>
              </a:rPr>
              <a:t> </a:t>
            </a:r>
            <a:r>
              <a:rPr lang="ru-RU" sz="2600" dirty="0" err="1">
                <a:solidFill>
                  <a:srgbClr val="FF0000"/>
                </a:solidFill>
                <a:latin typeface="Times New Roman" panose="02020603050405020304" pitchFamily="18" charset="0"/>
              </a:rPr>
              <a:t>відповідальності</a:t>
            </a:r>
            <a:r>
              <a:rPr lang="ru-RU" sz="2600" dirty="0">
                <a:solidFill>
                  <a:srgbClr val="000000"/>
                </a:solidFill>
                <a:latin typeface="Times New Roman" panose="02020603050405020304" pitchFamily="18" charset="0"/>
              </a:rPr>
              <a:t>;</a:t>
            </a:r>
          </a:p>
          <a:p>
            <a:pPr algn="just">
              <a:defRPr/>
            </a:pPr>
            <a:r>
              <a:rPr lang="ru-RU" sz="2600" dirty="0">
                <a:solidFill>
                  <a:srgbClr val="000000"/>
                </a:solidFill>
                <a:latin typeface="Times New Roman" panose="02020603050405020304" pitchFamily="18" charset="0"/>
              </a:rPr>
              <a:t>7) </a:t>
            </a:r>
            <a:r>
              <a:rPr lang="ru-RU" sz="2600" dirty="0" err="1">
                <a:solidFill>
                  <a:srgbClr val="FF0000"/>
                </a:solidFill>
                <a:latin typeface="Times New Roman" panose="02020603050405020304" pitchFamily="18" charset="0"/>
              </a:rPr>
              <a:t>співпрацю</a:t>
            </a:r>
            <a:r>
              <a:rPr lang="ru-RU" sz="2600" dirty="0">
                <a:solidFill>
                  <a:srgbClr val="FF0000"/>
                </a:solidFill>
                <a:latin typeface="Times New Roman" panose="02020603050405020304" pitchFamily="18" charset="0"/>
              </a:rPr>
              <a:t> </a:t>
            </a:r>
            <a:r>
              <a:rPr lang="ru-RU" sz="2600" dirty="0">
                <a:solidFill>
                  <a:srgbClr val="000000"/>
                </a:solidFill>
                <a:latin typeface="Times New Roman" panose="02020603050405020304" pitchFamily="18" charset="0"/>
              </a:rPr>
              <a:t>СПФМ з </a:t>
            </a:r>
            <a:r>
              <a:rPr lang="ru-RU" sz="2600" dirty="0" err="1">
                <a:solidFill>
                  <a:srgbClr val="000000"/>
                </a:solidFill>
                <a:latin typeface="Times New Roman" panose="02020603050405020304" pitchFamily="18" charset="0"/>
              </a:rPr>
              <a:t>державними</a:t>
            </a:r>
            <a:r>
              <a:rPr lang="ru-RU" sz="2600" dirty="0">
                <a:solidFill>
                  <a:srgbClr val="000000"/>
                </a:solidFill>
                <a:latin typeface="Times New Roman" panose="02020603050405020304" pitchFamily="18" charset="0"/>
              </a:rPr>
              <a:t> органами, </a:t>
            </a:r>
            <a:r>
              <a:rPr lang="ru-RU" sz="2600" dirty="0" err="1">
                <a:solidFill>
                  <a:srgbClr val="000000"/>
                </a:solidFill>
                <a:latin typeface="Times New Roman" panose="02020603050405020304" pitchFamily="18" charset="0"/>
              </a:rPr>
              <a:t>включеними</a:t>
            </a:r>
            <a:r>
              <a:rPr lang="ru-RU" sz="2600" dirty="0">
                <a:solidFill>
                  <a:srgbClr val="000000"/>
                </a:solidFill>
                <a:latin typeface="Times New Roman" panose="02020603050405020304" pitchFamily="18" charset="0"/>
              </a:rPr>
              <a:t> до </a:t>
            </a:r>
            <a:r>
              <a:rPr lang="ru-RU" sz="2600" dirty="0" err="1">
                <a:solidFill>
                  <a:srgbClr val="000000"/>
                </a:solidFill>
                <a:latin typeface="Times New Roman" panose="02020603050405020304" pitchFamily="18" charset="0"/>
              </a:rPr>
              <a:t>системи</a:t>
            </a:r>
            <a:r>
              <a:rPr lang="ru-RU" sz="2600" dirty="0">
                <a:solidFill>
                  <a:srgbClr val="000000"/>
                </a:solidFill>
                <a:latin typeface="Times New Roman" panose="02020603050405020304" pitchFamily="18" charset="0"/>
              </a:rPr>
              <a:t> </a:t>
            </a:r>
            <a:r>
              <a:rPr lang="ru-RU" sz="2600" dirty="0" err="1">
                <a:solidFill>
                  <a:srgbClr val="000000"/>
                </a:solidFill>
                <a:latin typeface="Times New Roman" panose="02020603050405020304" pitchFamily="18" charset="0"/>
              </a:rPr>
              <a:t>запобігання</a:t>
            </a:r>
            <a:r>
              <a:rPr lang="ru-RU" sz="2600" dirty="0">
                <a:solidFill>
                  <a:srgbClr val="000000"/>
                </a:solidFill>
                <a:latin typeface="Times New Roman" panose="02020603050405020304" pitchFamily="18" charset="0"/>
              </a:rPr>
              <a:t> та </a:t>
            </a:r>
            <a:r>
              <a:rPr lang="ru-RU" sz="2600" dirty="0" err="1">
                <a:solidFill>
                  <a:srgbClr val="000000"/>
                </a:solidFill>
                <a:latin typeface="Times New Roman" panose="02020603050405020304" pitchFamily="18" charset="0"/>
              </a:rPr>
              <a:t>протидії</a:t>
            </a:r>
            <a:r>
              <a:rPr lang="ru-RU" sz="2600" dirty="0">
                <a:solidFill>
                  <a:srgbClr val="000000"/>
                </a:solidFill>
                <a:latin typeface="Times New Roman" panose="02020603050405020304" pitchFamily="18" charset="0"/>
              </a:rPr>
              <a:t>.</a:t>
            </a:r>
          </a:p>
          <a:p>
            <a:pPr>
              <a:defRPr/>
            </a:pPr>
            <a:endParaRPr lang="uk-UA" dirty="0"/>
          </a:p>
        </p:txBody>
      </p:sp>
      <p:pic>
        <p:nvPicPr>
          <p:cNvPr id="26628"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00217" y="115889"/>
            <a:ext cx="3095625"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50413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BEEF4"/>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1" y="274638"/>
            <a:ext cx="4043363" cy="1143000"/>
          </a:xfrm>
          <a:solidFill>
            <a:schemeClr val="accent1">
              <a:lumMod val="40000"/>
              <a:lumOff val="60000"/>
            </a:schemeClr>
          </a:solidFill>
        </p:spPr>
        <p:txBody>
          <a:bodyPr/>
          <a:lstStyle/>
          <a:p>
            <a:pPr>
              <a:defRPr/>
            </a:pPr>
            <a:r>
              <a:rPr lang="uk-UA" b="1" dirty="0" smtClean="0">
                <a:solidFill>
                  <a:srgbClr val="C00000"/>
                </a:solidFill>
                <a:latin typeface="Times New Roman" panose="02020603050405020304" pitchFamily="18" charset="0"/>
                <a:cs typeface="Times New Roman" panose="02020603050405020304" pitchFamily="18" charset="0"/>
              </a:rPr>
              <a:t>УГОДА </a:t>
            </a:r>
            <a:br>
              <a:rPr lang="uk-UA" b="1" dirty="0" smtClean="0">
                <a:solidFill>
                  <a:srgbClr val="C00000"/>
                </a:solidFill>
                <a:latin typeface="Times New Roman" panose="02020603050405020304" pitchFamily="18" charset="0"/>
                <a:cs typeface="Times New Roman" panose="02020603050405020304" pitchFamily="18" charset="0"/>
              </a:rPr>
            </a:br>
            <a:r>
              <a:rPr lang="uk-UA" sz="1800" b="1" dirty="0">
                <a:solidFill>
                  <a:srgbClr val="C00000"/>
                </a:solidFill>
                <a:latin typeface="Times New Roman" panose="02020603050405020304" pitchFamily="18" charset="0"/>
                <a:cs typeface="Times New Roman" panose="02020603050405020304" pitchFamily="18" charset="0"/>
              </a:rPr>
              <a:t>частина 8 статті 32 Закону 361</a:t>
            </a:r>
            <a:endParaRPr lang="uk-UA" b="1" dirty="0">
              <a:solidFill>
                <a:srgbClr val="C00000"/>
              </a:solidFill>
              <a:latin typeface="Times New Roman" panose="02020603050405020304" pitchFamily="18" charset="0"/>
              <a:cs typeface="Times New Roman" panose="02020603050405020304" pitchFamily="18" charset="0"/>
            </a:endParaRPr>
          </a:p>
        </p:txBody>
      </p:sp>
      <p:sp>
        <p:nvSpPr>
          <p:cNvPr id="3" name="Місце для вмісту 2"/>
          <p:cNvSpPr>
            <a:spLocks noGrp="1"/>
          </p:cNvSpPr>
          <p:nvPr>
            <p:ph idx="1"/>
          </p:nvPr>
        </p:nvSpPr>
        <p:spPr>
          <a:xfrm>
            <a:off x="199176" y="2241551"/>
            <a:ext cx="11850986" cy="4421799"/>
          </a:xfrm>
          <a:solidFill>
            <a:schemeClr val="tx2">
              <a:lumMod val="20000"/>
              <a:lumOff val="80000"/>
            </a:schemeClr>
          </a:solidFill>
        </p:spPr>
        <p:txBody>
          <a:bodyPr/>
          <a:lstStyle/>
          <a:p>
            <a:pPr>
              <a:defRPr/>
            </a:pPr>
            <a:r>
              <a:rPr lang="uk-UA" sz="2400" dirty="0">
                <a:solidFill>
                  <a:srgbClr val="000000"/>
                </a:solidFill>
                <a:latin typeface="Times New Roman" panose="02020603050405020304" pitchFamily="18" charset="0"/>
              </a:rPr>
              <a:t>заходи для усунення та/або недопущення в подальшій діяльності порушень вимог законодавства у сфері запобігання та протидії, </a:t>
            </a:r>
          </a:p>
          <a:p>
            <a:pPr>
              <a:defRPr/>
            </a:pPr>
            <a:r>
              <a:rPr lang="uk-UA" sz="2400" dirty="0">
                <a:solidFill>
                  <a:srgbClr val="000000"/>
                </a:solidFill>
                <a:latin typeface="Times New Roman" panose="02020603050405020304" pitchFamily="18" charset="0"/>
              </a:rPr>
              <a:t>заходи підвищення ефективності функціонування та/або адекватності системи управління ризиками, </a:t>
            </a:r>
          </a:p>
          <a:p>
            <a:pPr>
              <a:defRPr/>
            </a:pPr>
            <a:r>
              <a:rPr lang="uk-UA" sz="2400" dirty="0">
                <a:solidFill>
                  <a:srgbClr val="000000"/>
                </a:solidFill>
                <a:latin typeface="Times New Roman" panose="02020603050405020304" pitchFamily="18" charset="0"/>
              </a:rPr>
              <a:t>строки виконання таких заходів,</a:t>
            </a:r>
          </a:p>
          <a:p>
            <a:pPr>
              <a:defRPr/>
            </a:pPr>
            <a:r>
              <a:rPr lang="uk-UA" sz="2400" dirty="0">
                <a:solidFill>
                  <a:srgbClr val="000000"/>
                </a:solidFill>
                <a:latin typeface="Times New Roman" panose="02020603050405020304" pitchFamily="18" charset="0"/>
              </a:rPr>
              <a:t>суму грошового зобов’язання, яку СПФМ зобов’язується сплатити в рамках виконання угоди.</a:t>
            </a:r>
          </a:p>
          <a:p>
            <a:pPr>
              <a:defRPr/>
            </a:pPr>
            <a:endParaRPr lang="uk-UA" sz="2400" dirty="0">
              <a:solidFill>
                <a:srgbClr val="000000"/>
              </a:solidFill>
              <a:latin typeface="Times New Roman" panose="02020603050405020304" pitchFamily="18" charset="0"/>
            </a:endParaRPr>
          </a:p>
          <a:p>
            <a:pPr marL="0" indent="0">
              <a:buNone/>
              <a:defRPr/>
            </a:pPr>
            <a:r>
              <a:rPr lang="uk-UA" sz="2400" dirty="0">
                <a:solidFill>
                  <a:srgbClr val="FF0000"/>
                </a:solidFill>
                <a:latin typeface="Times New Roman" panose="02020603050405020304" pitchFamily="18" charset="0"/>
                <a:cs typeface="Times New Roman" panose="02020603050405020304" pitchFamily="18" charset="0"/>
              </a:rPr>
              <a:t>Наслідок невиконання угоди </a:t>
            </a:r>
            <a:r>
              <a:rPr lang="uk-UA" sz="2400" dirty="0" smtClean="0">
                <a:latin typeface="Times New Roman" panose="02020603050405020304" pitchFamily="18" charset="0"/>
                <a:cs typeface="Times New Roman" panose="02020603050405020304" pitchFamily="18" charset="0"/>
              </a:rPr>
              <a:t>	      </a:t>
            </a:r>
            <a:r>
              <a:rPr lang="uk-UA" sz="2400" dirty="0" smtClean="0">
                <a:solidFill>
                  <a:srgbClr val="FF0000"/>
                </a:solidFill>
                <a:latin typeface="Times New Roman" panose="02020603050405020304" pitchFamily="18" charset="0"/>
                <a:cs typeface="Times New Roman" panose="02020603050405020304" pitchFamily="18" charset="0"/>
              </a:rPr>
              <a:t>штраф</a:t>
            </a:r>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передбачений </a:t>
            </a:r>
            <a:r>
              <a:rPr lang="uk-UA" sz="2400" dirty="0" smtClean="0">
                <a:latin typeface="Times New Roman" panose="02020603050405020304" pitchFamily="18" charset="0"/>
                <a:cs typeface="Times New Roman" panose="02020603050405020304" pitchFamily="18" charset="0"/>
              </a:rPr>
              <a:t>п</a:t>
            </a:r>
            <a:r>
              <a:rPr lang="uk-UA" sz="2400" dirty="0">
                <a:latin typeface="Times New Roman" panose="02020603050405020304" pitchFamily="18" charset="0"/>
                <a:cs typeface="Times New Roman" panose="02020603050405020304" pitchFamily="18" charset="0"/>
              </a:rPr>
              <a:t>. 8 ч. 5 ст. 32 Закону 361</a:t>
            </a:r>
          </a:p>
        </p:txBody>
      </p:sp>
      <p:pic>
        <p:nvPicPr>
          <p:cNvPr id="27652" name="Рисунок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64314" y="269875"/>
            <a:ext cx="364648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Стрілка вправо 5"/>
          <p:cNvSpPr/>
          <p:nvPr/>
        </p:nvSpPr>
        <p:spPr>
          <a:xfrm>
            <a:off x="4160802" y="5519628"/>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uk-UA">
              <a:solidFill>
                <a:prstClr val="white"/>
              </a:solidFill>
              <a:latin typeface="Calibri"/>
            </a:endParaRPr>
          </a:p>
        </p:txBody>
      </p:sp>
    </p:spTree>
    <p:extLst>
      <p:ext uri="{BB962C8B-B14F-4D97-AF65-F5344CB8AC3E}">
        <p14:creationId xmlns:p14="http://schemas.microsoft.com/office/powerpoint/2010/main" val="23069910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BF1DE"/>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9711" y="126750"/>
            <a:ext cx="5734853" cy="1004933"/>
          </a:xfrm>
          <a:solidFill>
            <a:schemeClr val="accent3">
              <a:lumMod val="40000"/>
              <a:lumOff val="60000"/>
            </a:schemeClr>
          </a:solidFill>
        </p:spPr>
        <p:txBody>
          <a:bodyPr/>
          <a:lstStyle/>
          <a:p>
            <a:pPr>
              <a:defRPr/>
            </a:pPr>
            <a:r>
              <a:rPr lang="uk-UA" sz="2800" b="1" dirty="0">
                <a:solidFill>
                  <a:srgbClr val="FF0000"/>
                </a:solidFill>
                <a:latin typeface="Times New Roman" panose="02020603050405020304" pitchFamily="18" charset="0"/>
                <a:cs typeface="Times New Roman" panose="02020603050405020304" pitchFamily="18" charset="0"/>
              </a:rPr>
              <a:t>Оскарження рішення (постанови)</a:t>
            </a:r>
            <a:br>
              <a:rPr lang="uk-UA" sz="2800" b="1" dirty="0">
                <a:solidFill>
                  <a:srgbClr val="FF0000"/>
                </a:solidFill>
                <a:latin typeface="Times New Roman" panose="02020603050405020304" pitchFamily="18" charset="0"/>
                <a:cs typeface="Times New Roman" panose="02020603050405020304" pitchFamily="18" charset="0"/>
              </a:rPr>
            </a:br>
            <a:r>
              <a:rPr lang="uk-UA" sz="2000" b="1" dirty="0">
                <a:solidFill>
                  <a:srgbClr val="FF0000"/>
                </a:solidFill>
                <a:latin typeface="Times New Roman" panose="02020603050405020304" pitchFamily="18" charset="0"/>
                <a:cs typeface="Times New Roman" panose="02020603050405020304" pitchFamily="18" charset="0"/>
              </a:rPr>
              <a:t>ч.10 ст. 32 Закону 361</a:t>
            </a:r>
          </a:p>
        </p:txBody>
      </p:sp>
      <p:sp>
        <p:nvSpPr>
          <p:cNvPr id="3" name="Місце для вмісту 2"/>
          <p:cNvSpPr>
            <a:spLocks noGrp="1"/>
          </p:cNvSpPr>
          <p:nvPr>
            <p:ph idx="1"/>
          </p:nvPr>
        </p:nvSpPr>
        <p:spPr>
          <a:xfrm>
            <a:off x="289711" y="1548143"/>
            <a:ext cx="11642756" cy="5169529"/>
          </a:xfrm>
          <a:solidFill>
            <a:srgbClr val="FFFFCC"/>
          </a:solidFill>
        </p:spPr>
        <p:txBody>
          <a:bodyPr/>
          <a:lstStyle/>
          <a:p>
            <a:pPr algn="just">
              <a:spcBef>
                <a:spcPts val="0"/>
              </a:spcBef>
              <a:defRPr/>
            </a:pPr>
            <a:r>
              <a:rPr lang="ru-RU" sz="2400" kern="100" dirty="0" err="1">
                <a:solidFill>
                  <a:srgbClr val="000000"/>
                </a:solidFill>
                <a:latin typeface="Times New Roman" panose="02020603050405020304" pitchFamily="18" charset="0"/>
              </a:rPr>
              <a:t>Рішення</a:t>
            </a:r>
            <a:r>
              <a:rPr lang="ru-RU" sz="2400" kern="100" dirty="0">
                <a:solidFill>
                  <a:srgbClr val="000000"/>
                </a:solidFill>
                <a:latin typeface="Times New Roman" panose="02020603050405020304" pitchFamily="18" charset="0"/>
              </a:rPr>
              <a:t> (постанова) СДФМ</a:t>
            </a:r>
          </a:p>
          <a:p>
            <a:pPr marL="0" indent="0" algn="just">
              <a:spcBef>
                <a:spcPts val="0"/>
              </a:spcBef>
              <a:buNone/>
              <a:defRPr/>
            </a:pPr>
            <a:r>
              <a:rPr lang="ru-RU" sz="2400" kern="100" dirty="0">
                <a:solidFill>
                  <a:srgbClr val="000000"/>
                </a:solidFill>
                <a:latin typeface="Times New Roman" panose="02020603050405020304" pitchFamily="18" charset="0"/>
              </a:rPr>
              <a:t>      про </a:t>
            </a:r>
            <a:r>
              <a:rPr lang="ru-RU" sz="2400" kern="100" dirty="0" err="1">
                <a:solidFill>
                  <a:srgbClr val="000000"/>
                </a:solidFill>
                <a:latin typeface="Times New Roman" panose="02020603050405020304" pitchFamily="18" charset="0"/>
              </a:rPr>
              <a:t>застосування</a:t>
            </a:r>
            <a:r>
              <a:rPr lang="ru-RU" sz="2400" kern="100" dirty="0">
                <a:solidFill>
                  <a:srgbClr val="000000"/>
                </a:solidFill>
                <a:latin typeface="Times New Roman" panose="02020603050405020304" pitchFamily="18" charset="0"/>
              </a:rPr>
              <a:t> до СПФМ</a:t>
            </a:r>
          </a:p>
          <a:p>
            <a:pPr marL="0" indent="0" algn="just">
              <a:spcBef>
                <a:spcPts val="0"/>
              </a:spcBef>
              <a:buNone/>
              <a:defRPr/>
            </a:pPr>
            <a:r>
              <a:rPr lang="ru-RU" sz="2400" kern="100" dirty="0" err="1">
                <a:solidFill>
                  <a:srgbClr val="000000"/>
                </a:solidFill>
                <a:latin typeface="Times New Roman" panose="02020603050405020304" pitchFamily="18" charset="0"/>
              </a:rPr>
              <a:t>заходів</a:t>
            </a:r>
            <a:r>
              <a:rPr lang="ru-RU" sz="2400" kern="100" dirty="0">
                <a:solidFill>
                  <a:srgbClr val="000000"/>
                </a:solidFill>
                <a:latin typeface="Times New Roman" panose="02020603050405020304" pitchFamily="18" charset="0"/>
              </a:rPr>
              <a:t> </a:t>
            </a:r>
            <a:r>
              <a:rPr lang="ru-RU" sz="2400" kern="100" dirty="0" err="1">
                <a:solidFill>
                  <a:srgbClr val="000000"/>
                </a:solidFill>
                <a:latin typeface="Times New Roman" panose="02020603050405020304" pitchFamily="18" charset="0"/>
              </a:rPr>
              <a:t>впливу</a:t>
            </a:r>
            <a:r>
              <a:rPr lang="ru-RU" sz="2400" kern="100" dirty="0">
                <a:solidFill>
                  <a:srgbClr val="000000"/>
                </a:solidFill>
                <a:latin typeface="Times New Roman" panose="02020603050405020304" pitchFamily="18" charset="0"/>
              </a:rPr>
              <a:t>, </a:t>
            </a:r>
            <a:r>
              <a:rPr lang="ru-RU" sz="2400" kern="100" dirty="0" err="1">
                <a:solidFill>
                  <a:srgbClr val="000000"/>
                </a:solidFill>
                <a:latin typeface="Times New Roman" panose="02020603050405020304" pitchFamily="18" charset="0"/>
              </a:rPr>
              <a:t>може</a:t>
            </a:r>
            <a:r>
              <a:rPr lang="ru-RU" sz="2400" kern="100" dirty="0">
                <a:solidFill>
                  <a:srgbClr val="000000"/>
                </a:solidFill>
                <a:latin typeface="Times New Roman" panose="02020603050405020304" pitchFamily="18" charset="0"/>
              </a:rPr>
              <a:t> бути </a:t>
            </a:r>
            <a:r>
              <a:rPr lang="ru-RU" sz="2400" dirty="0" err="1">
                <a:solidFill>
                  <a:srgbClr val="000000"/>
                </a:solidFill>
                <a:latin typeface="Times New Roman" panose="02020603050405020304" pitchFamily="18" charset="0"/>
              </a:rPr>
              <a:t>оскаржено</a:t>
            </a:r>
            <a:r>
              <a:rPr lang="ru-RU" sz="2400" dirty="0">
                <a:solidFill>
                  <a:srgbClr val="000000"/>
                </a:solidFill>
                <a:latin typeface="Times New Roman" panose="02020603050405020304" pitchFamily="18" charset="0"/>
              </a:rPr>
              <a:t> у судовому порядку </a:t>
            </a:r>
            <a:r>
              <a:rPr lang="ru-RU" sz="2400" dirty="0" err="1">
                <a:solidFill>
                  <a:srgbClr val="000000"/>
                </a:solidFill>
                <a:latin typeface="Times New Roman" panose="02020603050405020304" pitchFamily="18" charset="0"/>
              </a:rPr>
              <a:t>відповідно</a:t>
            </a:r>
            <a:r>
              <a:rPr lang="ru-RU" sz="2400" dirty="0">
                <a:solidFill>
                  <a:srgbClr val="000000"/>
                </a:solidFill>
                <a:latin typeface="Times New Roman" panose="02020603050405020304" pitchFamily="18" charset="0"/>
              </a:rPr>
              <a:t> до </a:t>
            </a:r>
            <a:r>
              <a:rPr lang="ru-RU" sz="2400" dirty="0" err="1">
                <a:solidFill>
                  <a:srgbClr val="000000"/>
                </a:solidFill>
                <a:latin typeface="Times New Roman" panose="02020603050405020304" pitchFamily="18" charset="0"/>
              </a:rPr>
              <a:t>законодавства</a:t>
            </a:r>
            <a:r>
              <a:rPr lang="ru-RU" sz="2400" dirty="0">
                <a:solidFill>
                  <a:srgbClr val="000000"/>
                </a:solidFill>
                <a:latin typeface="Times New Roman" panose="02020603050405020304" pitchFamily="18" charset="0"/>
              </a:rPr>
              <a:t> </a:t>
            </a:r>
            <a:r>
              <a:rPr lang="ru-RU" sz="2400" b="1" u="sng" dirty="0" err="1">
                <a:solidFill>
                  <a:srgbClr val="FF0000"/>
                </a:solidFill>
                <a:latin typeface="Times New Roman" panose="02020603050405020304" pitchFamily="18" charset="0"/>
              </a:rPr>
              <a:t>протягом</a:t>
            </a:r>
            <a:r>
              <a:rPr lang="ru-RU" sz="2400" b="1" u="sng" dirty="0">
                <a:solidFill>
                  <a:srgbClr val="FF0000"/>
                </a:solidFill>
                <a:latin typeface="Times New Roman" panose="02020603050405020304" pitchFamily="18" charset="0"/>
              </a:rPr>
              <a:t> </a:t>
            </a:r>
            <a:r>
              <a:rPr lang="ru-RU" sz="2400" b="1" u="sng" dirty="0" err="1">
                <a:solidFill>
                  <a:srgbClr val="FF0000"/>
                </a:solidFill>
                <a:latin typeface="Times New Roman" panose="02020603050405020304" pitchFamily="18" charset="0"/>
              </a:rPr>
              <a:t>місяця</a:t>
            </a:r>
            <a:r>
              <a:rPr lang="ru-RU" sz="2400" b="1" u="sng" dirty="0">
                <a:solidFill>
                  <a:srgbClr val="FF0000"/>
                </a:solidFill>
                <a:latin typeface="Times New Roman" panose="02020603050405020304" pitchFamily="18" charset="0"/>
              </a:rPr>
              <a:t> </a:t>
            </a:r>
            <a:r>
              <a:rPr lang="ru-RU" sz="2400" dirty="0">
                <a:solidFill>
                  <a:srgbClr val="000000"/>
                </a:solidFill>
                <a:latin typeface="Times New Roman" panose="02020603050405020304" pitchFamily="18" charset="0"/>
              </a:rPr>
              <a:t>з дня </a:t>
            </a:r>
            <a:r>
              <a:rPr lang="ru-RU" sz="2400" dirty="0" err="1">
                <a:solidFill>
                  <a:srgbClr val="000000"/>
                </a:solidFill>
                <a:latin typeface="Times New Roman" panose="02020603050405020304" pitchFamily="18" charset="0"/>
              </a:rPr>
              <a:t>набрання</a:t>
            </a:r>
            <a:r>
              <a:rPr lang="ru-RU" sz="2400" dirty="0">
                <a:solidFill>
                  <a:srgbClr val="000000"/>
                </a:solidFill>
                <a:latin typeface="Times New Roman" panose="02020603050405020304" pitchFamily="18" charset="0"/>
              </a:rPr>
              <a:t> ним </a:t>
            </a:r>
            <a:r>
              <a:rPr lang="ru-RU" sz="2400" dirty="0" err="1">
                <a:solidFill>
                  <a:srgbClr val="000000"/>
                </a:solidFill>
                <a:latin typeface="Times New Roman" panose="02020603050405020304" pitchFamily="18" charset="0"/>
              </a:rPr>
              <a:t>чинності</a:t>
            </a:r>
            <a:r>
              <a:rPr lang="ru-RU" sz="2400" dirty="0">
                <a:solidFill>
                  <a:srgbClr val="000000"/>
                </a:solidFill>
                <a:latin typeface="Times New Roman" panose="02020603050405020304" pitchFamily="18" charset="0"/>
              </a:rPr>
              <a:t>.</a:t>
            </a:r>
          </a:p>
          <a:p>
            <a:pPr algn="just">
              <a:defRPr/>
            </a:pPr>
            <a:r>
              <a:rPr lang="ru-RU" sz="2400" dirty="0">
                <a:solidFill>
                  <a:srgbClr val="000000"/>
                </a:solidFill>
                <a:latin typeface="Times New Roman" panose="02020603050405020304" pitchFamily="18" charset="0"/>
              </a:rPr>
              <a:t>У </a:t>
            </a:r>
            <a:r>
              <a:rPr lang="ru-RU" sz="2400" dirty="0" err="1">
                <a:solidFill>
                  <a:srgbClr val="000000"/>
                </a:solidFill>
                <a:latin typeface="Times New Roman" panose="02020603050405020304" pitchFamily="18" charset="0"/>
              </a:rPr>
              <a:t>разі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якщо</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протягом</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місяця</a:t>
            </a:r>
            <a:r>
              <a:rPr lang="ru-RU" sz="2400" dirty="0">
                <a:solidFill>
                  <a:srgbClr val="000000"/>
                </a:solidFill>
                <a:latin typeface="Times New Roman" panose="02020603050405020304" pitchFamily="18" charset="0"/>
              </a:rPr>
              <a:t> з дня </a:t>
            </a:r>
            <a:r>
              <a:rPr lang="ru-RU" sz="2400" dirty="0" err="1">
                <a:solidFill>
                  <a:srgbClr val="000000"/>
                </a:solidFill>
                <a:latin typeface="Times New Roman" panose="02020603050405020304" pitchFamily="18" charset="0"/>
              </a:rPr>
              <a:t>набрання</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чинності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рішенням</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постановою</a:t>
            </a:r>
            <a:r>
              <a:rPr lang="ru-RU" sz="2400" dirty="0">
                <a:solidFill>
                  <a:srgbClr val="000000"/>
                </a:solidFill>
                <a:latin typeface="Times New Roman" panose="02020603050405020304" pitchFamily="18" charset="0"/>
              </a:rPr>
              <a:t>) про </a:t>
            </a:r>
            <a:r>
              <a:rPr lang="ru-RU" sz="2400" dirty="0" err="1">
                <a:solidFill>
                  <a:srgbClr val="000000"/>
                </a:solidFill>
                <a:latin typeface="Times New Roman" panose="02020603050405020304" pitchFamily="18" charset="0"/>
              </a:rPr>
              <a:t>застосування</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заходів</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впливу</a:t>
            </a:r>
            <a:r>
              <a:rPr lang="ru-RU" sz="2400" dirty="0">
                <a:solidFill>
                  <a:srgbClr val="000000"/>
                </a:solidFill>
                <a:latin typeface="Times New Roman" panose="02020603050405020304" pitchFamily="18" charset="0"/>
              </a:rPr>
              <a:t> у </a:t>
            </a:r>
            <a:r>
              <a:rPr lang="ru-RU" sz="2400" dirty="0" err="1">
                <a:solidFill>
                  <a:srgbClr val="000000"/>
                </a:solidFill>
                <a:latin typeface="Times New Roman" panose="02020603050405020304" pitchFamily="18" charset="0"/>
              </a:rPr>
              <a:t>формі</a:t>
            </a:r>
            <a:r>
              <a:rPr lang="ru-RU" sz="2400" dirty="0">
                <a:solidFill>
                  <a:srgbClr val="000000"/>
                </a:solidFill>
                <a:latin typeface="Times New Roman" panose="02020603050405020304" pitchFamily="18" charset="0"/>
              </a:rPr>
              <a:t> штрафу СПФМ </a:t>
            </a:r>
            <a:r>
              <a:rPr lang="ru-RU" sz="2400" dirty="0" err="1">
                <a:solidFill>
                  <a:srgbClr val="000000"/>
                </a:solidFill>
                <a:latin typeface="Times New Roman" panose="02020603050405020304" pitchFamily="18" charset="0"/>
              </a:rPr>
              <a:t>письмово</a:t>
            </a:r>
            <a:r>
              <a:rPr lang="ru-RU" sz="2400" dirty="0">
                <a:solidFill>
                  <a:srgbClr val="000000"/>
                </a:solidFill>
                <a:latin typeface="Times New Roman" panose="02020603050405020304" pitchFamily="18" charset="0"/>
              </a:rPr>
              <a:t> не </a:t>
            </a:r>
            <a:r>
              <a:rPr lang="ru-RU" sz="2400" dirty="0" err="1">
                <a:solidFill>
                  <a:srgbClr val="000000"/>
                </a:solidFill>
                <a:latin typeface="Times New Roman" panose="02020603050405020304" pitchFamily="18" charset="0"/>
              </a:rPr>
              <a:t>повідомив</a:t>
            </a:r>
            <a:r>
              <a:rPr lang="ru-RU" sz="2400" dirty="0">
                <a:solidFill>
                  <a:srgbClr val="000000"/>
                </a:solidFill>
                <a:latin typeface="Times New Roman" panose="02020603050405020304" pitchFamily="18" charset="0"/>
              </a:rPr>
              <a:t> СДФМ про </a:t>
            </a:r>
            <a:r>
              <a:rPr lang="ru-RU" sz="2400" dirty="0" err="1">
                <a:solidFill>
                  <a:srgbClr val="000000"/>
                </a:solidFill>
                <a:latin typeface="Times New Roman" panose="02020603050405020304" pitchFamily="18" charset="0"/>
              </a:rPr>
              <a:t>добровільне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виконання</a:t>
            </a:r>
            <a:r>
              <a:rPr lang="ru-RU" sz="2400" dirty="0">
                <a:solidFill>
                  <a:srgbClr val="000000"/>
                </a:solidFill>
                <a:latin typeface="Times New Roman" panose="02020603050405020304" pitchFamily="18" charset="0"/>
              </a:rPr>
              <a:t> такого </a:t>
            </a:r>
            <a:r>
              <a:rPr lang="ru-RU" sz="2400" dirty="0" err="1">
                <a:solidFill>
                  <a:srgbClr val="000000"/>
                </a:solidFill>
                <a:latin typeface="Times New Roman" panose="02020603050405020304" pitchFamily="18" charset="0"/>
              </a:rPr>
              <a:t>рішення</a:t>
            </a:r>
            <a:r>
              <a:rPr lang="ru-RU" sz="2400" dirty="0">
                <a:solidFill>
                  <a:srgbClr val="000000"/>
                </a:solidFill>
                <a:latin typeface="Times New Roman" panose="02020603050405020304" pitchFamily="18" charset="0"/>
              </a:rPr>
              <a:t> (постанови), та </a:t>
            </a:r>
            <a:r>
              <a:rPr lang="ru-RU" sz="2400" dirty="0" err="1">
                <a:solidFill>
                  <a:srgbClr val="000000"/>
                </a:solidFill>
                <a:latin typeface="Times New Roman" panose="02020603050405020304" pitchFamily="18" charset="0"/>
              </a:rPr>
              <a:t>таке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рішення</a:t>
            </a:r>
            <a:r>
              <a:rPr lang="ru-RU" sz="2400" dirty="0">
                <a:solidFill>
                  <a:srgbClr val="000000"/>
                </a:solidFill>
                <a:latin typeface="Times New Roman" panose="02020603050405020304" pitchFamily="18" charset="0"/>
              </a:rPr>
              <a:t> (постанову) не </a:t>
            </a:r>
            <a:r>
              <a:rPr lang="ru-RU" sz="2400" dirty="0" err="1">
                <a:solidFill>
                  <a:srgbClr val="000000"/>
                </a:solidFill>
                <a:latin typeface="Times New Roman" panose="02020603050405020304" pitchFamily="18" charset="0"/>
              </a:rPr>
              <a:t>було</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оскаржено</a:t>
            </a:r>
            <a:r>
              <a:rPr lang="ru-RU" sz="2400" dirty="0">
                <a:solidFill>
                  <a:srgbClr val="000000"/>
                </a:solidFill>
                <a:latin typeface="Times New Roman" panose="02020603050405020304" pitchFamily="18" charset="0"/>
              </a:rPr>
              <a:t> у судовому порядку, </a:t>
            </a:r>
            <a:r>
              <a:rPr lang="ru-RU" sz="2400" dirty="0" err="1">
                <a:solidFill>
                  <a:srgbClr val="000000"/>
                </a:solidFill>
                <a:latin typeface="Times New Roman" panose="02020603050405020304" pitchFamily="18" charset="0"/>
              </a:rPr>
              <a:t>воно</a:t>
            </a:r>
            <a:r>
              <a:rPr lang="ru-RU" sz="2400" dirty="0">
                <a:solidFill>
                  <a:srgbClr val="000000"/>
                </a:solidFill>
                <a:latin typeface="Times New Roman" panose="02020603050405020304" pitchFamily="18" charset="0"/>
              </a:rPr>
              <a:t> </a:t>
            </a:r>
            <a:r>
              <a:rPr lang="ru-RU" sz="2400" b="1" u="sng" dirty="0" err="1">
                <a:solidFill>
                  <a:srgbClr val="FF0000"/>
                </a:solidFill>
                <a:latin typeface="Times New Roman" panose="02020603050405020304" pitchFamily="18" charset="0"/>
              </a:rPr>
              <a:t>набуває</a:t>
            </a:r>
            <a:r>
              <a:rPr lang="ru-RU" sz="2400" b="1" u="sng" dirty="0">
                <a:solidFill>
                  <a:srgbClr val="FF0000"/>
                </a:solidFill>
                <a:latin typeface="Times New Roman" panose="02020603050405020304" pitchFamily="18" charset="0"/>
              </a:rPr>
              <a:t> статусу </a:t>
            </a:r>
            <a:r>
              <a:rPr lang="ru-RU" sz="2400" b="1" u="sng" dirty="0" err="1">
                <a:solidFill>
                  <a:srgbClr val="FF0000"/>
                </a:solidFill>
                <a:latin typeface="Times New Roman" panose="02020603050405020304" pitchFamily="18" charset="0"/>
              </a:rPr>
              <a:t>виконавчого</a:t>
            </a:r>
            <a:r>
              <a:rPr lang="ru-RU" sz="2400" b="1" u="sng" dirty="0">
                <a:solidFill>
                  <a:srgbClr val="FF0000"/>
                </a:solidFill>
                <a:latin typeface="Times New Roman" panose="02020603050405020304" pitchFamily="18" charset="0"/>
              </a:rPr>
              <a:t> документа,</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підлягає</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оформленню</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відповідно</a:t>
            </a:r>
            <a:r>
              <a:rPr lang="ru-RU" sz="2400" dirty="0">
                <a:solidFill>
                  <a:srgbClr val="000000"/>
                </a:solidFill>
                <a:latin typeface="Times New Roman" panose="02020603050405020304" pitchFamily="18" charset="0"/>
              </a:rPr>
              <a:t> до </a:t>
            </a:r>
            <a:r>
              <a:rPr lang="ru-RU" sz="2400" dirty="0" err="1">
                <a:solidFill>
                  <a:srgbClr val="000000"/>
                </a:solidFill>
                <a:latin typeface="Times New Roman" panose="02020603050405020304" pitchFamily="18" charset="0"/>
              </a:rPr>
              <a:t>вимог</a:t>
            </a:r>
            <a:r>
              <a:rPr lang="ru-RU" sz="2400" dirty="0">
                <a:solidFill>
                  <a:srgbClr val="000000"/>
                </a:solidFill>
                <a:latin typeface="Times New Roman" panose="02020603050405020304" pitchFamily="18" charset="0"/>
              </a:rPr>
              <a:t> </a:t>
            </a:r>
            <a:r>
              <a:rPr lang="ru-RU" sz="2400" dirty="0">
                <a:solidFill>
                  <a:srgbClr val="000000"/>
                </a:solidFill>
                <a:latin typeface="Times New Roman" panose="02020603050405020304" pitchFamily="18" charset="0"/>
                <a:hlinkClick r:id="rId2"/>
              </a:rPr>
              <a:t>Закону </a:t>
            </a:r>
            <a:r>
              <a:rPr lang="ru-RU" sz="2400" dirty="0" err="1">
                <a:solidFill>
                  <a:srgbClr val="000000"/>
                </a:solidFill>
                <a:latin typeface="Times New Roman" panose="02020603050405020304" pitchFamily="18" charset="0"/>
                <a:hlinkClick r:id="rId2"/>
              </a:rPr>
              <a:t>України</a:t>
            </a:r>
            <a:r>
              <a:rPr lang="ru-RU" sz="2400" dirty="0">
                <a:solidFill>
                  <a:srgbClr val="000000"/>
                </a:solidFill>
                <a:latin typeface="Times New Roman" panose="02020603050405020304" pitchFamily="18" charset="0"/>
              </a:rPr>
              <a:t> "Про </a:t>
            </a:r>
            <a:r>
              <a:rPr lang="ru-RU" sz="2400" dirty="0" err="1">
                <a:solidFill>
                  <a:srgbClr val="000000"/>
                </a:solidFill>
                <a:latin typeface="Times New Roman" panose="02020603050405020304" pitchFamily="18" charset="0"/>
              </a:rPr>
              <a:t>виконавче</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провадження</a:t>
            </a:r>
            <a:r>
              <a:rPr lang="ru-RU" sz="2400" dirty="0">
                <a:solidFill>
                  <a:srgbClr val="000000"/>
                </a:solidFill>
                <a:latin typeface="Times New Roman" panose="02020603050405020304" pitchFamily="18" charset="0"/>
              </a:rPr>
              <a:t>" та </a:t>
            </a:r>
            <a:r>
              <a:rPr lang="ru-RU" sz="2400" dirty="0" err="1">
                <a:solidFill>
                  <a:srgbClr val="000000"/>
                </a:solidFill>
                <a:latin typeface="Times New Roman" panose="02020603050405020304" pitchFamily="18" charset="0"/>
              </a:rPr>
              <a:t>передається</a:t>
            </a:r>
            <a:r>
              <a:rPr lang="ru-RU" sz="2400" dirty="0">
                <a:solidFill>
                  <a:srgbClr val="000000"/>
                </a:solidFill>
                <a:latin typeface="Times New Roman" panose="02020603050405020304" pitchFamily="18" charset="0"/>
              </a:rPr>
              <a:t> до </a:t>
            </a:r>
            <a:r>
              <a:rPr lang="ru-RU" sz="2400" dirty="0" err="1">
                <a:solidFill>
                  <a:srgbClr val="000000"/>
                </a:solidFill>
                <a:latin typeface="Times New Roman" panose="02020603050405020304" pitchFamily="18" charset="0"/>
              </a:rPr>
              <a:t>органів</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державної</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виконавчої</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служби</a:t>
            </a:r>
            <a:r>
              <a:rPr lang="ru-RU" sz="2400" dirty="0">
                <a:solidFill>
                  <a:srgbClr val="000000"/>
                </a:solidFill>
                <a:latin typeface="Times New Roman" panose="02020603050405020304" pitchFamily="18" charset="0"/>
              </a:rPr>
              <a:t> для </a:t>
            </a:r>
            <a:r>
              <a:rPr lang="ru-RU" sz="2400" dirty="0" err="1">
                <a:solidFill>
                  <a:srgbClr val="000000"/>
                </a:solidFill>
                <a:latin typeface="Times New Roman" panose="02020603050405020304" pitchFamily="18" charset="0"/>
              </a:rPr>
              <a:t>примусового</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виконання</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згідно</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із</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законодавством</a:t>
            </a:r>
            <a:r>
              <a:rPr lang="ru-RU" sz="2400" dirty="0">
                <a:solidFill>
                  <a:srgbClr val="000000"/>
                </a:solidFill>
                <a:latin typeface="Times New Roman" panose="02020603050405020304" pitchFamily="18" charset="0"/>
              </a:rPr>
              <a:t>.</a:t>
            </a:r>
          </a:p>
          <a:p>
            <a:pPr algn="just">
              <a:defRPr/>
            </a:pPr>
            <a:r>
              <a:rPr lang="ru-RU" sz="2400" dirty="0">
                <a:solidFill>
                  <a:srgbClr val="000000"/>
                </a:solidFill>
                <a:latin typeface="Times New Roman" panose="02020603050405020304" pitchFamily="18" charset="0"/>
              </a:rPr>
              <a:t>У </a:t>
            </a:r>
            <a:r>
              <a:rPr lang="ru-RU" sz="2400" dirty="0" err="1">
                <a:solidFill>
                  <a:srgbClr val="000000"/>
                </a:solidFill>
                <a:latin typeface="Times New Roman" panose="02020603050405020304" pitchFamily="18" charset="0"/>
              </a:rPr>
              <a:t>разі</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оскарження</a:t>
            </a:r>
            <a:r>
              <a:rPr lang="ru-RU" sz="2400" dirty="0">
                <a:solidFill>
                  <a:srgbClr val="000000"/>
                </a:solidFill>
                <a:latin typeface="Times New Roman" panose="02020603050405020304" pitchFamily="18" charset="0"/>
              </a:rPr>
              <a:t> у судовому порядку, </a:t>
            </a:r>
            <a:r>
              <a:rPr lang="ru-RU" sz="2400" dirty="0" err="1">
                <a:solidFill>
                  <a:srgbClr val="000000"/>
                </a:solidFill>
                <a:latin typeface="Times New Roman" panose="02020603050405020304" pitchFamily="18" charset="0"/>
              </a:rPr>
              <a:t>рішення</a:t>
            </a:r>
            <a:r>
              <a:rPr lang="ru-RU" sz="2400" dirty="0">
                <a:solidFill>
                  <a:srgbClr val="000000"/>
                </a:solidFill>
                <a:latin typeface="Times New Roman" panose="02020603050405020304" pitchFamily="18" charset="0"/>
              </a:rPr>
              <a:t> </a:t>
            </a:r>
            <a:r>
              <a:rPr lang="ru-RU" sz="2400" b="1" u="sng" dirty="0" err="1">
                <a:solidFill>
                  <a:srgbClr val="FF0000"/>
                </a:solidFill>
                <a:latin typeface="Times New Roman" panose="02020603050405020304" pitchFamily="18" charset="0"/>
              </a:rPr>
              <a:t>набуває</a:t>
            </a:r>
            <a:r>
              <a:rPr lang="ru-RU" sz="2400" b="1" u="sng" dirty="0">
                <a:solidFill>
                  <a:srgbClr val="FF0000"/>
                </a:solidFill>
                <a:latin typeface="Times New Roman" panose="02020603050405020304" pitchFamily="18" charset="0"/>
              </a:rPr>
              <a:t> статусу </a:t>
            </a:r>
            <a:r>
              <a:rPr lang="ru-RU" sz="2400" b="1" u="sng" dirty="0" err="1">
                <a:solidFill>
                  <a:srgbClr val="FF0000"/>
                </a:solidFill>
                <a:latin typeface="Times New Roman" panose="02020603050405020304" pitchFamily="18" charset="0"/>
              </a:rPr>
              <a:t>виконавчого</a:t>
            </a:r>
            <a:r>
              <a:rPr lang="ru-RU" sz="2400" b="1" u="sng" dirty="0">
                <a:solidFill>
                  <a:srgbClr val="FF0000"/>
                </a:solidFill>
                <a:latin typeface="Times New Roman" panose="02020603050405020304" pitchFamily="18" charset="0"/>
              </a:rPr>
              <a:t> документа</a:t>
            </a:r>
            <a:r>
              <a:rPr lang="ru-RU" sz="2400" dirty="0">
                <a:solidFill>
                  <a:srgbClr val="000000"/>
                </a:solidFill>
                <a:latin typeface="Times New Roman" panose="02020603050405020304" pitchFamily="18" charset="0"/>
              </a:rPr>
              <a:t> з дня </a:t>
            </a:r>
            <a:r>
              <a:rPr lang="ru-RU" sz="2400" dirty="0" err="1">
                <a:solidFill>
                  <a:srgbClr val="000000"/>
                </a:solidFill>
                <a:latin typeface="Times New Roman" panose="02020603050405020304" pitchFamily="18" charset="0"/>
              </a:rPr>
              <a:t>набрання</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законної</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сили</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відповідним</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судовим</a:t>
            </a:r>
            <a:r>
              <a:rPr lang="ru-RU" sz="2400" dirty="0">
                <a:solidFill>
                  <a:srgbClr val="000000"/>
                </a:solidFill>
                <a:latin typeface="Times New Roman" panose="02020603050405020304" pitchFamily="18" charset="0"/>
              </a:rPr>
              <a:t> </a:t>
            </a:r>
            <a:r>
              <a:rPr lang="ru-RU" sz="2400" dirty="0" err="1">
                <a:solidFill>
                  <a:srgbClr val="000000"/>
                </a:solidFill>
                <a:latin typeface="Times New Roman" panose="02020603050405020304" pitchFamily="18" charset="0"/>
              </a:rPr>
              <a:t>рішенням</a:t>
            </a:r>
            <a:endParaRPr lang="uk-UA" sz="2400" dirty="0"/>
          </a:p>
        </p:txBody>
      </p:sp>
      <p:pic>
        <p:nvPicPr>
          <p:cNvPr id="28676"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73286" y="63376"/>
            <a:ext cx="3636963" cy="237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9278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rgbClr val="EBF1DE"/>
        </a:solidFill>
        <a:effectLst/>
      </p:bgPr>
    </p:bg>
    <p:spTree>
      <p:nvGrpSpPr>
        <p:cNvPr id="1" name=""/>
        <p:cNvGrpSpPr/>
        <p:nvPr/>
      </p:nvGrpSpPr>
      <p:grpSpPr>
        <a:xfrm>
          <a:off x="0" y="0"/>
          <a:ext cx="0" cy="0"/>
          <a:chOff x="0" y="0"/>
          <a:chExt cx="0" cy="0"/>
        </a:xfrm>
      </p:grpSpPr>
      <p:sp>
        <p:nvSpPr>
          <p:cNvPr id="29698" name="Заголовок 1"/>
          <p:cNvSpPr>
            <a:spLocks noGrp="1"/>
          </p:cNvSpPr>
          <p:nvPr>
            <p:ph type="title"/>
          </p:nvPr>
        </p:nvSpPr>
        <p:spPr>
          <a:xfrm>
            <a:off x="1882775" y="800100"/>
            <a:ext cx="4870450" cy="1441450"/>
          </a:xfrm>
          <a:solidFill>
            <a:srgbClr val="BEBA24"/>
          </a:solidFill>
        </p:spPr>
        <p:txBody>
          <a:bodyPr/>
          <a:lstStyle/>
          <a:p>
            <a:pPr eaLnBrk="1" hangingPunct="1"/>
            <a:r>
              <a:rPr lang="uk-UA" altLang="uk-UA" sz="3700" b="1">
                <a:solidFill>
                  <a:srgbClr val="002060"/>
                </a:solidFill>
                <a:latin typeface="Times New Roman" panose="02020603050405020304" pitchFamily="18" charset="0"/>
                <a:cs typeface="Times New Roman" panose="02020603050405020304" pitchFamily="18" charset="0"/>
              </a:rPr>
              <a:t>Санкції </a:t>
            </a:r>
            <a:br>
              <a:rPr lang="uk-UA" altLang="uk-UA" sz="3700" b="1">
                <a:solidFill>
                  <a:srgbClr val="002060"/>
                </a:solidFill>
                <a:latin typeface="Times New Roman" panose="02020603050405020304" pitchFamily="18" charset="0"/>
                <a:cs typeface="Times New Roman" panose="02020603050405020304" pitchFamily="18" charset="0"/>
              </a:rPr>
            </a:br>
            <a:r>
              <a:rPr lang="uk-UA" altLang="uk-UA" sz="3700" b="1">
                <a:solidFill>
                  <a:srgbClr val="002060"/>
                </a:solidFill>
                <a:latin typeface="Times New Roman" panose="02020603050405020304" pitchFamily="18" charset="0"/>
                <a:cs typeface="Times New Roman" panose="02020603050405020304" pitchFamily="18" charset="0"/>
              </a:rPr>
              <a:t>(термін давності)</a:t>
            </a:r>
            <a:endParaRPr lang="ru-RU" altLang="uk-UA" sz="3700">
              <a:solidFill>
                <a:srgbClr val="002060"/>
              </a:solidFill>
              <a:latin typeface="Times New Roman" panose="02020603050405020304" pitchFamily="18" charset="0"/>
              <a:cs typeface="Times New Roman" panose="02020603050405020304" pitchFamily="18" charset="0"/>
            </a:endParaRPr>
          </a:p>
        </p:txBody>
      </p:sp>
      <p:sp>
        <p:nvSpPr>
          <p:cNvPr id="30723" name="Прямоугольник 2"/>
          <p:cNvSpPr>
            <a:spLocks noChangeArrowheads="1"/>
          </p:cNvSpPr>
          <p:nvPr/>
        </p:nvSpPr>
        <p:spPr bwMode="auto">
          <a:xfrm>
            <a:off x="398352" y="3105151"/>
            <a:ext cx="11434527" cy="3539430"/>
          </a:xfrm>
          <a:prstGeom prst="rect">
            <a:avLst/>
          </a:prstGeom>
          <a:solidFill>
            <a:schemeClr val="accent3">
              <a:lumMod val="40000"/>
              <a:lumOff val="6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0"/>
              </a:spcBef>
              <a:spcAft>
                <a:spcPct val="0"/>
              </a:spcAft>
              <a:buNone/>
              <a:defRPr/>
            </a:pPr>
            <a:r>
              <a:rPr lang="uk-UA" altLang="uk-UA" sz="1800" dirty="0">
                <a:solidFill>
                  <a:prstClr val="black"/>
                </a:solidFill>
                <a:latin typeface="Verdana" panose="020B0604030504040204" pitchFamily="34" charset="0"/>
              </a:rPr>
              <a:t>	</a:t>
            </a:r>
            <a:r>
              <a:rPr lang="ru-RU" dirty="0">
                <a:solidFill>
                  <a:srgbClr val="000000"/>
                </a:solidFill>
                <a:latin typeface="Times New Roman" panose="02020603050405020304" pitchFamily="18" charset="0"/>
              </a:rPr>
              <a:t>У </a:t>
            </a:r>
            <a:r>
              <a:rPr lang="ru-RU" dirty="0" err="1">
                <a:solidFill>
                  <a:srgbClr val="000000"/>
                </a:solidFill>
                <a:latin typeface="Times New Roman" panose="02020603050405020304" pitchFamily="18" charset="0"/>
              </a:rPr>
              <a:t>разі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невиконання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неналежного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виконання</a:t>
            </a:r>
            <a:r>
              <a:rPr lang="ru-RU" dirty="0">
                <a:solidFill>
                  <a:srgbClr val="000000"/>
                </a:solidFill>
                <a:latin typeface="Times New Roman" panose="02020603050405020304" pitchFamily="18" charset="0"/>
              </a:rPr>
              <a:t>) СДФМ (</a:t>
            </a:r>
            <a:r>
              <a:rPr lang="ru-RU" dirty="0" err="1">
                <a:solidFill>
                  <a:srgbClr val="000000"/>
                </a:solidFill>
                <a:latin typeface="Times New Roman" panose="02020603050405020304" pitchFamily="18" charset="0"/>
              </a:rPr>
              <a:t>його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уповноваженою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посадовою</a:t>
            </a:r>
            <a:r>
              <a:rPr lang="ru-RU" dirty="0">
                <a:solidFill>
                  <a:srgbClr val="000000"/>
                </a:solidFill>
                <a:latin typeface="Times New Roman" panose="02020603050405020304" pitchFamily="18" charset="0"/>
              </a:rPr>
              <a:t>) особою) </a:t>
            </a:r>
            <a:r>
              <a:rPr lang="ru-RU" dirty="0" err="1">
                <a:solidFill>
                  <a:srgbClr val="000000"/>
                </a:solidFill>
                <a:latin typeface="Times New Roman" panose="02020603050405020304" pitchFamily="18" charset="0"/>
              </a:rPr>
              <a:t>вимог</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законодавства</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сфері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запобігання</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протидії</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нього</a:t>
            </a:r>
            <a:r>
              <a:rPr lang="ru-RU" dirty="0">
                <a:solidFill>
                  <a:srgbClr val="000000"/>
                </a:solidFill>
                <a:latin typeface="Times New Roman" panose="02020603050405020304" pitchFamily="18" charset="0"/>
              </a:rPr>
              <a:t> адекватно </a:t>
            </a:r>
            <a:r>
              <a:rPr lang="ru-RU" dirty="0" err="1">
                <a:solidFill>
                  <a:srgbClr val="000000"/>
                </a:solidFill>
                <a:latin typeface="Times New Roman" panose="02020603050405020304" pitchFamily="18" charset="0"/>
              </a:rPr>
              <a:t>вчиненому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порушенню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протягом</a:t>
            </a:r>
            <a:r>
              <a:rPr lang="ru-RU" dirty="0">
                <a:solidFill>
                  <a:srgbClr val="000000"/>
                </a:solidFill>
                <a:latin typeface="Times New Roman" panose="02020603050405020304" pitchFamily="18" charset="0"/>
              </a:rPr>
              <a:t> </a:t>
            </a:r>
            <a:r>
              <a:rPr lang="ru-RU" b="1" u="sng" dirty="0">
                <a:solidFill>
                  <a:srgbClr val="FF0000"/>
                </a:solidFill>
                <a:latin typeface="Times New Roman" panose="02020603050405020304" pitchFamily="18" charset="0"/>
              </a:rPr>
              <a:t>шести </a:t>
            </a:r>
            <a:r>
              <a:rPr lang="ru-RU" b="1" u="sng" dirty="0" err="1">
                <a:solidFill>
                  <a:srgbClr val="FF0000"/>
                </a:solidFill>
                <a:latin typeface="Times New Roman" panose="02020603050405020304" pitchFamily="18" charset="0"/>
              </a:rPr>
              <a:t>місяців</a:t>
            </a:r>
            <a:r>
              <a:rPr lang="ru-RU" b="1" u="sng" dirty="0">
                <a:solidFill>
                  <a:srgbClr val="FF0000"/>
                </a:solidFill>
                <a:latin typeface="Times New Roman" panose="02020603050405020304" pitchFamily="18" charset="0"/>
              </a:rPr>
              <a:t> </a:t>
            </a:r>
            <a:r>
              <a:rPr lang="ru-RU" dirty="0">
                <a:solidFill>
                  <a:srgbClr val="000000"/>
                </a:solidFill>
                <a:latin typeface="Times New Roman" panose="02020603050405020304" pitchFamily="18" charset="0"/>
              </a:rPr>
              <a:t>з дня </a:t>
            </a:r>
            <a:r>
              <a:rPr lang="ru-RU" dirty="0" err="1">
                <a:solidFill>
                  <a:srgbClr val="000000"/>
                </a:solidFill>
                <a:latin typeface="Times New Roman" panose="02020603050405020304" pitchFamily="18" charset="0"/>
              </a:rPr>
              <a:t>виявлення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порушення</a:t>
            </a:r>
            <a:r>
              <a:rPr lang="ru-RU" dirty="0">
                <a:solidFill>
                  <a:srgbClr val="000000"/>
                </a:solidFill>
                <a:latin typeface="Times New Roman" panose="02020603050405020304" pitchFamily="18" charset="0"/>
              </a:rPr>
              <a:t>, але не </a:t>
            </a:r>
            <a:r>
              <a:rPr lang="ru-RU" dirty="0" err="1">
                <a:solidFill>
                  <a:srgbClr val="000000"/>
                </a:solidFill>
                <a:latin typeface="Times New Roman" panose="02020603050405020304" pitchFamily="18" charset="0"/>
              </a:rPr>
              <a:t>пізніше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ніж</a:t>
            </a:r>
            <a:r>
              <a:rPr lang="ru-RU" dirty="0">
                <a:solidFill>
                  <a:srgbClr val="000000"/>
                </a:solidFill>
                <a:latin typeface="Times New Roman" panose="02020603050405020304" pitchFamily="18" charset="0"/>
              </a:rPr>
              <a:t> через </a:t>
            </a:r>
            <a:r>
              <a:rPr lang="ru-RU" b="1" u="sng" dirty="0">
                <a:solidFill>
                  <a:srgbClr val="FF0000"/>
                </a:solidFill>
                <a:latin typeface="Times New Roman" panose="02020603050405020304" pitchFamily="18" charset="0"/>
              </a:rPr>
              <a:t>три роки </a:t>
            </a:r>
            <a:r>
              <a:rPr lang="ru-RU" dirty="0">
                <a:solidFill>
                  <a:srgbClr val="000000"/>
                </a:solidFill>
                <a:latin typeface="Times New Roman" panose="02020603050405020304" pitchFamily="18" charset="0"/>
              </a:rPr>
              <a:t>з дня </a:t>
            </a:r>
            <a:r>
              <a:rPr lang="ru-RU" dirty="0" err="1">
                <a:solidFill>
                  <a:srgbClr val="000000"/>
                </a:solidFill>
                <a:latin typeface="Times New Roman" panose="02020603050405020304" pitchFamily="18" charset="0"/>
              </a:rPr>
              <a:t>його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вчинення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застосовуються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такі</a:t>
            </a:r>
            <a:r>
              <a:rPr lang="ru-RU" dirty="0">
                <a:solidFill>
                  <a:srgbClr val="000000"/>
                </a:solidFill>
                <a:latin typeface="Times New Roman" panose="02020603050405020304" pitchFamily="18" charset="0"/>
              </a:rPr>
              <a:t> заходи </a:t>
            </a:r>
            <a:r>
              <a:rPr lang="ru-RU" dirty="0" err="1">
                <a:solidFill>
                  <a:srgbClr val="000000"/>
                </a:solidFill>
                <a:latin typeface="Times New Roman" panose="02020603050405020304" pitchFamily="18" charset="0"/>
              </a:rPr>
              <a:t>впливу</a:t>
            </a:r>
            <a:endParaRPr lang="ru-RU" altLang="uk-UA" dirty="0">
              <a:solidFill>
                <a:prstClr val="black"/>
              </a:solidFill>
              <a:latin typeface="Times New Roman" panose="02020603050405020304" pitchFamily="18" charset="0"/>
              <a:cs typeface="Times New Roman" panose="02020603050405020304" pitchFamily="18" charset="0"/>
            </a:endParaRPr>
          </a:p>
          <a:p>
            <a:pPr algn="r" fontAlgn="base">
              <a:spcBef>
                <a:spcPct val="0"/>
              </a:spcBef>
              <a:spcAft>
                <a:spcPct val="0"/>
              </a:spcAft>
              <a:buNone/>
              <a:defRPr/>
            </a:pPr>
            <a:r>
              <a:rPr lang="ru-RU" altLang="uk-UA" b="1" i="1" dirty="0">
                <a:solidFill>
                  <a:srgbClr val="002060"/>
                </a:solidFill>
                <a:latin typeface="Times New Roman" panose="02020603050405020304" pitchFamily="18" charset="0"/>
                <a:cs typeface="Times New Roman" panose="02020603050405020304" pitchFamily="18" charset="0"/>
              </a:rPr>
              <a:t>(</a:t>
            </a:r>
            <a:r>
              <a:rPr lang="ru-RU" altLang="uk-UA" b="1" i="1" dirty="0" err="1">
                <a:solidFill>
                  <a:srgbClr val="002060"/>
                </a:solidFill>
                <a:latin typeface="Times New Roman" panose="02020603050405020304" pitchFamily="18" charset="0"/>
                <a:cs typeface="Times New Roman" panose="02020603050405020304" pitchFamily="18" charset="0"/>
              </a:rPr>
              <a:t>частина</a:t>
            </a:r>
            <a:r>
              <a:rPr lang="ru-RU" altLang="uk-UA" b="1" i="1" dirty="0">
                <a:solidFill>
                  <a:srgbClr val="002060"/>
                </a:solidFill>
                <a:latin typeface="Times New Roman" panose="02020603050405020304" pitchFamily="18" charset="0"/>
                <a:cs typeface="Times New Roman" panose="02020603050405020304" pitchFamily="18" charset="0"/>
              </a:rPr>
              <a:t> 3 </a:t>
            </a:r>
            <a:r>
              <a:rPr lang="ru-RU" altLang="uk-UA" b="1" i="1" dirty="0" err="1">
                <a:solidFill>
                  <a:srgbClr val="002060"/>
                </a:solidFill>
                <a:latin typeface="Times New Roman" panose="02020603050405020304" pitchFamily="18" charset="0"/>
                <a:cs typeface="Times New Roman" panose="02020603050405020304" pitchFamily="18" charset="0"/>
              </a:rPr>
              <a:t>статті</a:t>
            </a:r>
            <a:r>
              <a:rPr lang="ru-RU" altLang="uk-UA" b="1" i="1" dirty="0">
                <a:solidFill>
                  <a:srgbClr val="002060"/>
                </a:solidFill>
                <a:latin typeface="Times New Roman" panose="02020603050405020304" pitchFamily="18" charset="0"/>
                <a:cs typeface="Times New Roman" panose="02020603050405020304" pitchFamily="18" charset="0"/>
              </a:rPr>
              <a:t> 32 Закону 361)</a:t>
            </a:r>
            <a:endParaRPr lang="uk-UA" altLang="uk-UA" b="1" i="1" dirty="0">
              <a:solidFill>
                <a:srgbClr val="002060"/>
              </a:solidFill>
              <a:latin typeface="Times New Roman" panose="02020603050405020304" pitchFamily="18" charset="0"/>
              <a:cs typeface="Times New Roman" panose="02020603050405020304" pitchFamily="18" charset="0"/>
            </a:endParaRPr>
          </a:p>
        </p:txBody>
      </p:sp>
      <p:pic>
        <p:nvPicPr>
          <p:cNvPr id="29700"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27914" y="277814"/>
            <a:ext cx="2611437"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26183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rgbClr val="E6E0EC"/>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1" y="115888"/>
            <a:ext cx="4187825" cy="1549400"/>
          </a:xfrm>
          <a:solidFill>
            <a:srgbClr val="FF0000">
              <a:alpha val="38000"/>
            </a:srgbClr>
          </a:solidFill>
        </p:spPr>
        <p:txBody>
          <a:bodyPr rtlCol="0">
            <a:normAutofit/>
          </a:bodyPr>
          <a:lstStyle/>
          <a:p>
            <a:pPr eaLnBrk="1" fontAlgn="auto" hangingPunct="1">
              <a:spcAft>
                <a:spcPts val="0"/>
              </a:spcAft>
              <a:defRPr/>
            </a:pPr>
            <a:r>
              <a:rPr lang="uk-UA" sz="3400" b="1" dirty="0">
                <a:solidFill>
                  <a:schemeClr val="tx1">
                    <a:lumMod val="95000"/>
                    <a:lumOff val="5000"/>
                  </a:schemeClr>
                </a:solidFill>
              </a:rPr>
              <a:t>Санкції </a:t>
            </a:r>
            <a:br>
              <a:rPr lang="uk-UA" sz="3400" b="1" dirty="0">
                <a:solidFill>
                  <a:schemeClr val="tx1">
                    <a:lumMod val="95000"/>
                    <a:lumOff val="5000"/>
                  </a:schemeClr>
                </a:solidFill>
              </a:rPr>
            </a:br>
            <a:r>
              <a:rPr lang="uk-UA" sz="3400" b="1" dirty="0">
                <a:solidFill>
                  <a:schemeClr val="tx1">
                    <a:lumMod val="95000"/>
                    <a:lumOff val="5000"/>
                  </a:schemeClr>
                </a:solidFill>
              </a:rPr>
              <a:t>(дія Закону в часі)</a:t>
            </a:r>
            <a:endParaRPr lang="ru-RU" sz="3400" dirty="0">
              <a:solidFill>
                <a:schemeClr val="tx1">
                  <a:lumMod val="95000"/>
                  <a:lumOff val="5000"/>
                </a:schemeClr>
              </a:solidFill>
            </a:endParaRPr>
          </a:p>
        </p:txBody>
      </p:sp>
      <p:sp>
        <p:nvSpPr>
          <p:cNvPr id="31747" name="Прямоугольник 2"/>
          <p:cNvSpPr>
            <a:spLocks noChangeArrowheads="1"/>
          </p:cNvSpPr>
          <p:nvPr/>
        </p:nvSpPr>
        <p:spPr bwMode="auto">
          <a:xfrm>
            <a:off x="697117" y="1973264"/>
            <a:ext cx="10800784" cy="4524315"/>
          </a:xfrm>
          <a:prstGeom prst="rect">
            <a:avLst/>
          </a:prstGeom>
          <a:solidFill>
            <a:schemeClr val="accent3">
              <a:lumMod val="40000"/>
              <a:lumOff val="60000"/>
              <a:alpha val="4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fontAlgn="base">
              <a:spcBef>
                <a:spcPct val="0"/>
              </a:spcBef>
              <a:spcAft>
                <a:spcPct val="0"/>
              </a:spcAft>
              <a:buNone/>
              <a:defRPr/>
            </a:pPr>
            <a:r>
              <a:rPr lang="uk-UA" altLang="uk-UA" sz="2400" dirty="0">
                <a:solidFill>
                  <a:prstClr val="black"/>
                </a:solidFill>
                <a:latin typeface="Verdana" panose="020B0604030504040204" pitchFamily="34" charset="0"/>
              </a:rPr>
              <a:t>	</a:t>
            </a:r>
            <a:r>
              <a:rPr lang="ru-RU" sz="3600" dirty="0" err="1">
                <a:solidFill>
                  <a:prstClr val="black"/>
                </a:solidFill>
                <a:latin typeface="Times New Roman" panose="02020603050405020304" pitchFamily="18" charset="0"/>
                <a:cs typeface="Times New Roman" panose="02020603050405020304" pitchFamily="18" charset="0"/>
              </a:rPr>
              <a:t>Розмір</a:t>
            </a:r>
            <a:r>
              <a:rPr lang="ru-RU" sz="3600" dirty="0">
                <a:solidFill>
                  <a:prstClr val="black"/>
                </a:solidFill>
                <a:latin typeface="Times New Roman" panose="02020603050405020304" pitchFamily="18" charset="0"/>
                <a:cs typeface="Times New Roman" panose="02020603050405020304" pitchFamily="18" charset="0"/>
              </a:rPr>
              <a:t> штрафу за </a:t>
            </a:r>
            <a:r>
              <a:rPr lang="ru-RU" sz="3600" dirty="0" err="1">
                <a:solidFill>
                  <a:prstClr val="black"/>
                </a:solidFill>
                <a:latin typeface="Times New Roman" panose="02020603050405020304" pitchFamily="18" charset="0"/>
                <a:cs typeface="Times New Roman" panose="02020603050405020304" pitchFamily="18" charset="0"/>
              </a:rPr>
              <a:t>порушення</a:t>
            </a:r>
            <a:r>
              <a:rPr lang="ru-RU" sz="3600" dirty="0">
                <a:solidFill>
                  <a:prstClr val="black"/>
                </a:solidFill>
                <a:latin typeface="Times New Roman" panose="02020603050405020304" pitchFamily="18" charset="0"/>
                <a:cs typeface="Times New Roman" panose="02020603050405020304" pitchFamily="18" charset="0"/>
              </a:rPr>
              <a:t> СПФМ </a:t>
            </a:r>
            <a:r>
              <a:rPr lang="ru-RU" sz="3600" dirty="0" err="1">
                <a:solidFill>
                  <a:prstClr val="black"/>
                </a:solidFill>
                <a:latin typeface="Times New Roman" panose="02020603050405020304" pitchFamily="18" charset="0"/>
                <a:cs typeface="Times New Roman" panose="02020603050405020304" pitchFamily="18" charset="0"/>
              </a:rPr>
              <a:t>законодавства</a:t>
            </a:r>
            <a:r>
              <a:rPr lang="ru-RU" sz="3600" dirty="0">
                <a:solidFill>
                  <a:prstClr val="black"/>
                </a:solidFill>
                <a:latin typeface="Times New Roman" panose="02020603050405020304" pitchFamily="18" charset="0"/>
                <a:cs typeface="Times New Roman" panose="02020603050405020304" pitchFamily="18" charset="0"/>
              </a:rPr>
              <a:t> у </a:t>
            </a:r>
            <a:r>
              <a:rPr lang="ru-RU" sz="3600" dirty="0" err="1">
                <a:solidFill>
                  <a:prstClr val="black"/>
                </a:solidFill>
                <a:latin typeface="Times New Roman" panose="02020603050405020304" pitchFamily="18" charset="0"/>
                <a:cs typeface="Times New Roman" panose="02020603050405020304" pitchFamily="18" charset="0"/>
              </a:rPr>
              <a:t>сфері</a:t>
            </a:r>
            <a:r>
              <a:rPr lang="ru-RU" sz="3600" dirty="0">
                <a:solidFill>
                  <a:prstClr val="black"/>
                </a:solidFill>
                <a:latin typeface="Times New Roman" panose="02020603050405020304" pitchFamily="18" charset="0"/>
                <a:cs typeface="Times New Roman" panose="02020603050405020304" pitchFamily="18" charset="0"/>
              </a:rPr>
              <a:t> </a:t>
            </a:r>
            <a:r>
              <a:rPr lang="ru-RU" sz="3600" dirty="0" err="1">
                <a:solidFill>
                  <a:prstClr val="black"/>
                </a:solidFill>
                <a:latin typeface="Times New Roman" panose="02020603050405020304" pitchFamily="18" charset="0"/>
                <a:cs typeface="Times New Roman" panose="02020603050405020304" pitchFamily="18" charset="0"/>
              </a:rPr>
              <a:t>запобігання</a:t>
            </a:r>
            <a:r>
              <a:rPr lang="ru-RU" sz="3600" dirty="0">
                <a:solidFill>
                  <a:prstClr val="black"/>
                </a:solidFill>
                <a:latin typeface="Times New Roman" panose="02020603050405020304" pitchFamily="18" charset="0"/>
                <a:cs typeface="Times New Roman" panose="02020603050405020304" pitchFamily="18" charset="0"/>
              </a:rPr>
              <a:t> та </a:t>
            </a:r>
            <a:r>
              <a:rPr lang="ru-RU" sz="3600" dirty="0" err="1">
                <a:solidFill>
                  <a:prstClr val="black"/>
                </a:solidFill>
                <a:latin typeface="Times New Roman" panose="02020603050405020304" pitchFamily="18" charset="0"/>
                <a:cs typeface="Times New Roman" panose="02020603050405020304" pitchFamily="18" charset="0"/>
              </a:rPr>
              <a:t>протидії</a:t>
            </a:r>
            <a:r>
              <a:rPr lang="ru-RU" sz="3600" dirty="0">
                <a:solidFill>
                  <a:prstClr val="black"/>
                </a:solidFill>
                <a:latin typeface="Times New Roman" panose="02020603050405020304" pitchFamily="18" charset="0"/>
                <a:cs typeface="Times New Roman" panose="02020603050405020304" pitchFamily="18" charset="0"/>
              </a:rPr>
              <a:t>, </a:t>
            </a:r>
            <a:r>
              <a:rPr lang="ru-RU" sz="3600" dirty="0" err="1">
                <a:solidFill>
                  <a:prstClr val="black"/>
                </a:solidFill>
                <a:latin typeface="Times New Roman" panose="02020603050405020304" pitchFamily="18" charset="0"/>
                <a:cs typeface="Times New Roman" panose="02020603050405020304" pitchFamily="18" charset="0"/>
              </a:rPr>
              <a:t>вчинені</a:t>
            </a:r>
            <a:r>
              <a:rPr lang="ru-RU" sz="3600" dirty="0">
                <a:solidFill>
                  <a:prstClr val="black"/>
                </a:solidFill>
                <a:latin typeface="Times New Roman" panose="02020603050405020304" pitchFamily="18" charset="0"/>
                <a:cs typeface="Times New Roman" panose="02020603050405020304" pitchFamily="18" charset="0"/>
              </a:rPr>
              <a:t> таким СПФМ до </a:t>
            </a:r>
            <a:r>
              <a:rPr lang="ru-RU" sz="3600" dirty="0" err="1">
                <a:solidFill>
                  <a:prstClr val="black"/>
                </a:solidFill>
                <a:latin typeface="Times New Roman" panose="02020603050405020304" pitchFamily="18" charset="0"/>
                <a:cs typeface="Times New Roman" panose="02020603050405020304" pitchFamily="18" charset="0"/>
              </a:rPr>
              <a:t>набрання</a:t>
            </a:r>
            <a:r>
              <a:rPr lang="ru-RU" sz="3600" dirty="0">
                <a:solidFill>
                  <a:prstClr val="black"/>
                </a:solidFill>
                <a:latin typeface="Times New Roman" panose="02020603050405020304" pitchFamily="18" charset="0"/>
                <a:cs typeface="Times New Roman" panose="02020603050405020304" pitchFamily="18" charset="0"/>
              </a:rPr>
              <a:t> </a:t>
            </a:r>
            <a:r>
              <a:rPr lang="ru-RU" sz="3600" dirty="0" err="1">
                <a:solidFill>
                  <a:prstClr val="black"/>
                </a:solidFill>
                <a:latin typeface="Times New Roman" panose="02020603050405020304" pitchFamily="18" charset="0"/>
                <a:cs typeface="Times New Roman" panose="02020603050405020304" pitchFamily="18" charset="0"/>
              </a:rPr>
              <a:t>чинності</a:t>
            </a:r>
            <a:r>
              <a:rPr lang="ru-RU" sz="3600" dirty="0">
                <a:solidFill>
                  <a:prstClr val="black"/>
                </a:solidFill>
                <a:latin typeface="Times New Roman" panose="02020603050405020304" pitchFamily="18" charset="0"/>
                <a:cs typeface="Times New Roman" panose="02020603050405020304" pitchFamily="18" charset="0"/>
              </a:rPr>
              <a:t> </a:t>
            </a:r>
            <a:r>
              <a:rPr lang="ru-RU" sz="3600" dirty="0" err="1">
                <a:solidFill>
                  <a:prstClr val="black"/>
                </a:solidFill>
                <a:latin typeface="Times New Roman" panose="02020603050405020304" pitchFamily="18" charset="0"/>
                <a:cs typeface="Times New Roman" panose="02020603050405020304" pitchFamily="18" charset="0"/>
              </a:rPr>
              <a:t>цим</a:t>
            </a:r>
            <a:r>
              <a:rPr lang="ru-RU" sz="3600" dirty="0">
                <a:solidFill>
                  <a:prstClr val="black"/>
                </a:solidFill>
                <a:latin typeface="Times New Roman" panose="02020603050405020304" pitchFamily="18" charset="0"/>
                <a:cs typeface="Times New Roman" panose="02020603050405020304" pitchFamily="18" charset="0"/>
              </a:rPr>
              <a:t> Законом, </a:t>
            </a:r>
            <a:r>
              <a:rPr lang="ru-RU" sz="3600" dirty="0" err="1">
                <a:solidFill>
                  <a:prstClr val="black"/>
                </a:solidFill>
                <a:latin typeface="Times New Roman" panose="02020603050405020304" pitchFamily="18" charset="0"/>
                <a:cs typeface="Times New Roman" panose="02020603050405020304" pitchFamily="18" charset="0"/>
              </a:rPr>
              <a:t>визначається</a:t>
            </a:r>
            <a:r>
              <a:rPr lang="ru-RU" sz="3600" dirty="0">
                <a:solidFill>
                  <a:prstClr val="black"/>
                </a:solidFill>
                <a:latin typeface="Times New Roman" panose="02020603050405020304" pitchFamily="18" charset="0"/>
                <a:cs typeface="Times New Roman" panose="02020603050405020304" pitchFamily="18" charset="0"/>
              </a:rPr>
              <a:t> </a:t>
            </a:r>
            <a:r>
              <a:rPr lang="ru-RU" sz="3600" dirty="0" err="1">
                <a:solidFill>
                  <a:prstClr val="black"/>
                </a:solidFill>
                <a:latin typeface="Times New Roman" panose="02020603050405020304" pitchFamily="18" charset="0"/>
                <a:cs typeface="Times New Roman" panose="02020603050405020304" pitchFamily="18" charset="0"/>
              </a:rPr>
              <a:t>виходячи</a:t>
            </a:r>
            <a:r>
              <a:rPr lang="ru-RU" sz="3600" dirty="0">
                <a:solidFill>
                  <a:prstClr val="black"/>
                </a:solidFill>
                <a:latin typeface="Times New Roman" panose="02020603050405020304" pitchFamily="18" charset="0"/>
                <a:cs typeface="Times New Roman" panose="02020603050405020304" pitchFamily="18" charset="0"/>
              </a:rPr>
              <a:t> </a:t>
            </a:r>
            <a:r>
              <a:rPr lang="ru-RU" sz="3600" dirty="0" err="1">
                <a:solidFill>
                  <a:prstClr val="black"/>
                </a:solidFill>
                <a:latin typeface="Times New Roman" panose="02020603050405020304" pitchFamily="18" charset="0"/>
                <a:cs typeface="Times New Roman" panose="02020603050405020304" pitchFamily="18" charset="0"/>
              </a:rPr>
              <a:t>із</a:t>
            </a:r>
            <a:r>
              <a:rPr lang="ru-RU" sz="3600" dirty="0">
                <a:solidFill>
                  <a:prstClr val="black"/>
                </a:solidFill>
                <a:latin typeface="Times New Roman" panose="02020603050405020304" pitchFamily="18" charset="0"/>
                <a:cs typeface="Times New Roman" panose="02020603050405020304" pitchFamily="18" charset="0"/>
              </a:rPr>
              <a:t> </a:t>
            </a:r>
            <a:r>
              <a:rPr lang="ru-RU" sz="3600" dirty="0" err="1">
                <a:solidFill>
                  <a:prstClr val="black"/>
                </a:solidFill>
                <a:latin typeface="Times New Roman" panose="02020603050405020304" pitchFamily="18" charset="0"/>
                <a:cs typeface="Times New Roman" panose="02020603050405020304" pitchFamily="18" charset="0"/>
              </a:rPr>
              <a:t>розміру</a:t>
            </a:r>
            <a:r>
              <a:rPr lang="ru-RU" sz="3600" dirty="0">
                <a:solidFill>
                  <a:prstClr val="black"/>
                </a:solidFill>
                <a:latin typeface="Times New Roman" panose="02020603050405020304" pitchFamily="18" charset="0"/>
                <a:cs typeface="Times New Roman" panose="02020603050405020304" pitchFamily="18" charset="0"/>
              </a:rPr>
              <a:t> штрафу за </a:t>
            </a:r>
            <a:r>
              <a:rPr lang="ru-RU" sz="3600" dirty="0" err="1">
                <a:solidFill>
                  <a:prstClr val="black"/>
                </a:solidFill>
                <a:latin typeface="Times New Roman" panose="02020603050405020304" pitchFamily="18" charset="0"/>
                <a:cs typeface="Times New Roman" panose="02020603050405020304" pitchFamily="18" charset="0"/>
              </a:rPr>
              <a:t>відповідне</a:t>
            </a:r>
            <a:r>
              <a:rPr lang="ru-RU" sz="3600" dirty="0">
                <a:solidFill>
                  <a:prstClr val="black"/>
                </a:solidFill>
                <a:latin typeface="Times New Roman" panose="02020603050405020304" pitchFamily="18" charset="0"/>
                <a:cs typeface="Times New Roman" panose="02020603050405020304" pitchFamily="18" charset="0"/>
              </a:rPr>
              <a:t> </a:t>
            </a:r>
            <a:r>
              <a:rPr lang="ru-RU" sz="3600" dirty="0" err="1">
                <a:solidFill>
                  <a:prstClr val="black"/>
                </a:solidFill>
                <a:latin typeface="Times New Roman" panose="02020603050405020304" pitchFamily="18" charset="0"/>
                <a:cs typeface="Times New Roman" panose="02020603050405020304" pitchFamily="18" charset="0"/>
              </a:rPr>
              <a:t>порушення</a:t>
            </a:r>
            <a:r>
              <a:rPr lang="ru-RU" sz="3600" dirty="0">
                <a:solidFill>
                  <a:prstClr val="black"/>
                </a:solidFill>
                <a:latin typeface="Times New Roman" panose="02020603050405020304" pitchFamily="18" charset="0"/>
                <a:cs typeface="Times New Roman" panose="02020603050405020304" pitchFamily="18" charset="0"/>
              </a:rPr>
              <a:t>, </a:t>
            </a:r>
            <a:r>
              <a:rPr lang="ru-RU" sz="3600" dirty="0" err="1">
                <a:solidFill>
                  <a:prstClr val="black"/>
                </a:solidFill>
                <a:latin typeface="Times New Roman" panose="02020603050405020304" pitchFamily="18" charset="0"/>
                <a:cs typeface="Times New Roman" panose="02020603050405020304" pitchFamily="18" charset="0"/>
              </a:rPr>
              <a:t>встановленого</a:t>
            </a:r>
            <a:r>
              <a:rPr lang="ru-RU" sz="3600" dirty="0">
                <a:solidFill>
                  <a:prstClr val="black"/>
                </a:solidFill>
                <a:latin typeface="Times New Roman" panose="02020603050405020304" pitchFamily="18" charset="0"/>
                <a:cs typeface="Times New Roman" panose="02020603050405020304" pitchFamily="18" charset="0"/>
              </a:rPr>
              <a:t> законом </a:t>
            </a:r>
            <a:r>
              <a:rPr lang="ru-RU" sz="3600" dirty="0">
                <a:solidFill>
                  <a:srgbClr val="FF0000"/>
                </a:solidFill>
                <a:latin typeface="Times New Roman" panose="02020603050405020304" pitchFamily="18" charset="0"/>
                <a:cs typeface="Times New Roman" panose="02020603050405020304" pitchFamily="18" charset="0"/>
              </a:rPr>
              <a:t>на дату </a:t>
            </a:r>
            <a:r>
              <a:rPr lang="ru-RU" sz="3600" dirty="0" err="1">
                <a:solidFill>
                  <a:srgbClr val="FF0000"/>
                </a:solidFill>
                <a:latin typeface="Times New Roman" panose="02020603050405020304" pitchFamily="18" charset="0"/>
                <a:cs typeface="Times New Roman" panose="02020603050405020304" pitchFamily="18" charset="0"/>
              </a:rPr>
              <a:t>його</a:t>
            </a:r>
            <a:r>
              <a:rPr lang="ru-RU" sz="3600" dirty="0">
                <a:solidFill>
                  <a:srgbClr val="FF0000"/>
                </a:solidFill>
                <a:latin typeface="Times New Roman" panose="02020603050405020304" pitchFamily="18" charset="0"/>
                <a:cs typeface="Times New Roman" panose="02020603050405020304" pitchFamily="18" charset="0"/>
              </a:rPr>
              <a:t> </a:t>
            </a:r>
            <a:r>
              <a:rPr lang="ru-RU" sz="3600" dirty="0" err="1">
                <a:solidFill>
                  <a:srgbClr val="FF0000"/>
                </a:solidFill>
                <a:latin typeface="Times New Roman" panose="02020603050405020304" pitchFamily="18" charset="0"/>
                <a:cs typeface="Times New Roman" panose="02020603050405020304" pitchFamily="18" charset="0"/>
              </a:rPr>
              <a:t>вчинення</a:t>
            </a:r>
            <a:r>
              <a:rPr lang="ru-RU" sz="3600" dirty="0">
                <a:solidFill>
                  <a:srgbClr val="FF0000"/>
                </a:solidFill>
                <a:latin typeface="Times New Roman" panose="02020603050405020304" pitchFamily="18" charset="0"/>
                <a:cs typeface="Times New Roman" panose="02020603050405020304" pitchFamily="18" charset="0"/>
              </a:rPr>
              <a:t>.</a:t>
            </a:r>
          </a:p>
          <a:p>
            <a:pPr algn="just" fontAlgn="base">
              <a:spcBef>
                <a:spcPct val="0"/>
              </a:spcBef>
              <a:spcAft>
                <a:spcPct val="0"/>
              </a:spcAft>
              <a:buNone/>
              <a:defRPr/>
            </a:pPr>
            <a:r>
              <a:rPr lang="uk-UA" altLang="uk-UA" sz="3600" dirty="0">
                <a:solidFill>
                  <a:prstClr val="black"/>
                </a:solidFill>
                <a:latin typeface="Times New Roman" panose="02020603050405020304" pitchFamily="18" charset="0"/>
                <a:cs typeface="Times New Roman" panose="02020603050405020304" pitchFamily="18" charset="0"/>
              </a:rPr>
              <a:t> </a:t>
            </a:r>
            <a:r>
              <a:rPr lang="ru-RU" altLang="uk-UA" sz="3600" i="1" dirty="0">
                <a:solidFill>
                  <a:srgbClr val="002060"/>
                </a:solidFill>
                <a:latin typeface="Times New Roman" panose="02020603050405020304" pitchFamily="18" charset="0"/>
                <a:cs typeface="Times New Roman" panose="02020603050405020304" pitchFamily="18" charset="0"/>
              </a:rPr>
              <a:t>(пункт 3 </a:t>
            </a:r>
            <a:r>
              <a:rPr lang="ru-RU" altLang="uk-UA" sz="3600" i="1" dirty="0" err="1">
                <a:solidFill>
                  <a:srgbClr val="002060"/>
                </a:solidFill>
                <a:latin typeface="Times New Roman" panose="02020603050405020304" pitchFamily="18" charset="0"/>
                <a:cs typeface="Times New Roman" panose="02020603050405020304" pitchFamily="18" charset="0"/>
              </a:rPr>
              <a:t>Прикінцевих</a:t>
            </a:r>
            <a:r>
              <a:rPr lang="ru-RU" altLang="uk-UA" sz="3600" i="1" dirty="0">
                <a:solidFill>
                  <a:srgbClr val="002060"/>
                </a:solidFill>
                <a:latin typeface="Times New Roman" panose="02020603050405020304" pitchFamily="18" charset="0"/>
                <a:cs typeface="Times New Roman" panose="02020603050405020304" pitchFamily="18" charset="0"/>
              </a:rPr>
              <a:t> і </a:t>
            </a:r>
            <a:r>
              <a:rPr lang="ru-RU" altLang="uk-UA" sz="3600" i="1" dirty="0" err="1">
                <a:solidFill>
                  <a:srgbClr val="002060"/>
                </a:solidFill>
                <a:latin typeface="Times New Roman" panose="02020603050405020304" pitchFamily="18" charset="0"/>
                <a:cs typeface="Times New Roman" panose="02020603050405020304" pitchFamily="18" charset="0"/>
              </a:rPr>
              <a:t>перехідних</a:t>
            </a:r>
            <a:r>
              <a:rPr lang="ru-RU" altLang="uk-UA" sz="3600" i="1" dirty="0">
                <a:solidFill>
                  <a:srgbClr val="002060"/>
                </a:solidFill>
                <a:latin typeface="Times New Roman" panose="02020603050405020304" pitchFamily="18" charset="0"/>
                <a:cs typeface="Times New Roman" panose="02020603050405020304" pitchFamily="18" charset="0"/>
              </a:rPr>
              <a:t> </a:t>
            </a:r>
            <a:r>
              <a:rPr lang="ru-RU" altLang="uk-UA" sz="3600" i="1" dirty="0" err="1">
                <a:solidFill>
                  <a:srgbClr val="002060"/>
                </a:solidFill>
                <a:latin typeface="Times New Roman" panose="02020603050405020304" pitchFamily="18" charset="0"/>
                <a:cs typeface="Times New Roman" panose="02020603050405020304" pitchFamily="18" charset="0"/>
              </a:rPr>
              <a:t>положень</a:t>
            </a:r>
            <a:r>
              <a:rPr lang="ru-RU" altLang="uk-UA" sz="3600" i="1" dirty="0">
                <a:solidFill>
                  <a:srgbClr val="002060"/>
                </a:solidFill>
                <a:latin typeface="Times New Roman" panose="02020603050405020304" pitchFamily="18" charset="0"/>
                <a:cs typeface="Times New Roman" panose="02020603050405020304" pitchFamily="18" charset="0"/>
              </a:rPr>
              <a:t> Закону 361)</a:t>
            </a:r>
            <a:endParaRPr lang="uk-UA" altLang="uk-UA" sz="3600" i="1" dirty="0">
              <a:solidFill>
                <a:srgbClr val="002060"/>
              </a:solidFill>
              <a:latin typeface="Times New Roman" panose="02020603050405020304" pitchFamily="18" charset="0"/>
              <a:cs typeface="Times New Roman" panose="02020603050405020304" pitchFamily="18" charset="0"/>
            </a:endParaRPr>
          </a:p>
        </p:txBody>
      </p:sp>
      <p:pic>
        <p:nvPicPr>
          <p:cNvPr id="3072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7551" y="1589"/>
            <a:ext cx="3116263"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43514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showMasterPhAnim="0">
  <p:cSld>
    <p:bg>
      <p:bgPr>
        <a:solidFill>
          <a:srgbClr val="66CCFF"/>
        </a:solidFill>
        <a:effectLst/>
      </p:bgPr>
    </p:bg>
    <p:spTree>
      <p:nvGrpSpPr>
        <p:cNvPr id="1" name=""/>
        <p:cNvGrpSpPr/>
        <p:nvPr/>
      </p:nvGrpSpPr>
      <p:grpSpPr>
        <a:xfrm>
          <a:off x="0" y="0"/>
          <a:ext cx="0" cy="0"/>
          <a:chOff x="0" y="0"/>
          <a:chExt cx="0" cy="0"/>
        </a:xfrm>
      </p:grpSpPr>
      <p:sp>
        <p:nvSpPr>
          <p:cNvPr id="30722" name="Rectangle 3"/>
          <p:cNvSpPr>
            <a:spLocks noGrp="1" noChangeArrowheads="1"/>
          </p:cNvSpPr>
          <p:nvPr>
            <p:ph type="subTitle" idx="1"/>
          </p:nvPr>
        </p:nvSpPr>
        <p:spPr>
          <a:xfrm>
            <a:off x="2208214" y="6669089"/>
            <a:ext cx="7883525" cy="46037"/>
          </a:xfrm>
        </p:spPr>
        <p:txBody>
          <a:bodyPr rtlCol="0">
            <a:normAutofit fontScale="25000" lnSpcReduction="20000"/>
          </a:bodyPr>
          <a:lstStyle/>
          <a:p>
            <a:pPr eaLnBrk="1" fontAlgn="auto" hangingPunct="1">
              <a:spcAft>
                <a:spcPts val="0"/>
              </a:spcAft>
              <a:defRPr/>
            </a:pPr>
            <a:endParaRPr lang="uk-UA" sz="2000" dirty="0"/>
          </a:p>
        </p:txBody>
      </p:sp>
      <p:pic>
        <p:nvPicPr>
          <p:cNvPr id="55299" name="Picture 8" descr="emblema_n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4114" y="361951"/>
            <a:ext cx="2289175"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9007" y="3067665"/>
            <a:ext cx="6459794" cy="2312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45485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stretch>
            <a:fillRect/>
          </a:stretch>
        </p:blipFill>
        <p:spPr>
          <a:xfrm>
            <a:off x="-3048000" y="-1714500"/>
            <a:ext cx="18288000" cy="10287000"/>
          </a:xfrm>
          <a:prstGeom prst="rect">
            <a:avLst/>
          </a:prstGeom>
        </p:spPr>
      </p:pic>
    </p:spTree>
    <p:extLst>
      <p:ext uri="{BB962C8B-B14F-4D97-AF65-F5344CB8AC3E}">
        <p14:creationId xmlns:p14="http://schemas.microsoft.com/office/powerpoint/2010/main" val="3055310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ісце для вмісту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32619" y="-181898"/>
            <a:ext cx="13421032" cy="7270955"/>
          </a:xfrm>
          <a:prstGeom prst="rect">
            <a:avLst/>
          </a:prstGeom>
        </p:spPr>
      </p:pic>
    </p:spTree>
    <p:extLst>
      <p:ext uri="{BB962C8B-B14F-4D97-AF65-F5344CB8AC3E}">
        <p14:creationId xmlns:p14="http://schemas.microsoft.com/office/powerpoint/2010/main" val="972277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98091" y="-727587"/>
            <a:ext cx="13548851" cy="8023122"/>
          </a:xfrm>
          <a:prstGeom prst="rect">
            <a:avLst/>
          </a:prstGeom>
        </p:spPr>
      </p:pic>
    </p:spTree>
    <p:extLst>
      <p:ext uri="{BB962C8B-B14F-4D97-AF65-F5344CB8AC3E}">
        <p14:creationId xmlns:p14="http://schemas.microsoft.com/office/powerpoint/2010/main" val="1378617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546556" y="678426"/>
            <a:ext cx="7108722" cy="1002890"/>
          </a:xfrm>
        </p:spPr>
        <p:txBody>
          <a:bodyPr>
            <a:normAutofit/>
          </a:bodyPr>
          <a:lstStyle/>
          <a:p>
            <a:pPr algn="ctr"/>
            <a:r>
              <a:rPr lang="uk-UA" sz="3600" b="1" dirty="0" smtClean="0">
                <a:solidFill>
                  <a:srgbClr val="0070C0"/>
                </a:solidFill>
                <a:latin typeface="Verdana" panose="020B0604030504040204" pitchFamily="34" charset="0"/>
                <a:ea typeface="Verdana" panose="020B0604030504040204" pitchFamily="34" charset="0"/>
                <a:cs typeface="Verdana" panose="020B0604030504040204" pitchFamily="34" charset="0"/>
              </a:rPr>
              <a:t>Основа Закону 361</a:t>
            </a:r>
            <a:endParaRPr lang="uk-UA" sz="3600"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p:txBody>
      </p:sp>
      <p:sp>
        <p:nvSpPr>
          <p:cNvPr id="5" name="Місце для вмісту 4"/>
          <p:cNvSpPr>
            <a:spLocks noGrp="1"/>
          </p:cNvSpPr>
          <p:nvPr>
            <p:ph idx="1"/>
          </p:nvPr>
        </p:nvSpPr>
        <p:spPr>
          <a:xfrm>
            <a:off x="78659" y="2163097"/>
            <a:ext cx="12044516" cy="4395019"/>
          </a:xfrm>
          <a:solidFill>
            <a:schemeClr val="accent4">
              <a:lumMod val="20000"/>
              <a:lumOff val="80000"/>
            </a:schemeClr>
          </a:solidFill>
        </p:spPr>
        <p:txBody>
          <a:bodyPr>
            <a:noAutofit/>
          </a:bodyPr>
          <a:lstStyle/>
          <a:p>
            <a:pPr marL="0" indent="0" algn="just">
              <a:spcBef>
                <a:spcPts val="600"/>
              </a:spcBef>
              <a:buNone/>
            </a:pPr>
            <a:r>
              <a:rPr lang="uk-UA" b="1" dirty="0" smtClean="0">
                <a:solidFill>
                  <a:srgbClr val="C00000"/>
                </a:solidFill>
              </a:rPr>
              <a:t>Рекомендації </a:t>
            </a:r>
            <a:r>
              <a:rPr lang="en-US" b="1" dirty="0" smtClean="0">
                <a:solidFill>
                  <a:srgbClr val="C00000"/>
                </a:solidFill>
              </a:rPr>
              <a:t>FATF </a:t>
            </a:r>
            <a:r>
              <a:rPr lang="en-US" dirty="0" smtClean="0"/>
              <a:t>– </a:t>
            </a:r>
            <a:r>
              <a:rPr lang="uk-UA" dirty="0" smtClean="0"/>
              <a:t>Міжнародні стандарти з протидії відмиванню доходів та фінансуванню тероризму і розповсюдженню зброї масового знищення (лютий 2012 р.)</a:t>
            </a:r>
          </a:p>
          <a:p>
            <a:pPr marL="0" indent="0" algn="just">
              <a:spcBef>
                <a:spcPts val="600"/>
              </a:spcBef>
              <a:buNone/>
            </a:pPr>
            <a:r>
              <a:rPr lang="ru-RU" b="1" dirty="0" smtClean="0">
                <a:solidFill>
                  <a:srgbClr val="C00000"/>
                </a:solidFill>
              </a:rPr>
              <a:t>Директива (ЄС) 2015/849</a:t>
            </a:r>
            <a:r>
              <a:rPr lang="ru-RU" b="1" dirty="0" smtClean="0"/>
              <a:t> </a:t>
            </a:r>
            <a:r>
              <a:rPr lang="ru-RU" dirty="0" smtClean="0"/>
              <a:t>«Про </a:t>
            </a:r>
            <a:r>
              <a:rPr lang="ru-RU" dirty="0" err="1" smtClean="0"/>
              <a:t>запобігання</a:t>
            </a:r>
            <a:r>
              <a:rPr lang="ru-RU" dirty="0" smtClean="0"/>
              <a:t> </a:t>
            </a:r>
            <a:r>
              <a:rPr lang="ru-RU" dirty="0" err="1" smtClean="0"/>
              <a:t>використанню</a:t>
            </a:r>
            <a:r>
              <a:rPr lang="ru-RU" dirty="0" smtClean="0"/>
              <a:t> </a:t>
            </a:r>
            <a:r>
              <a:rPr lang="ru-RU" dirty="0" err="1" smtClean="0"/>
              <a:t>фінансової</a:t>
            </a:r>
            <a:r>
              <a:rPr lang="ru-RU" dirty="0" smtClean="0"/>
              <a:t> </a:t>
            </a:r>
            <a:r>
              <a:rPr lang="ru-RU" dirty="0" err="1" smtClean="0"/>
              <a:t>системи</a:t>
            </a:r>
            <a:r>
              <a:rPr lang="ru-RU" dirty="0" smtClean="0"/>
              <a:t> для </a:t>
            </a:r>
            <a:r>
              <a:rPr lang="ru-RU" dirty="0" err="1" smtClean="0"/>
              <a:t>відмивання</a:t>
            </a:r>
            <a:r>
              <a:rPr lang="ru-RU" dirty="0" smtClean="0"/>
              <a:t> грошей та </a:t>
            </a:r>
            <a:r>
              <a:rPr lang="ru-RU" dirty="0" err="1" smtClean="0"/>
              <a:t>фінансування</a:t>
            </a:r>
            <a:r>
              <a:rPr lang="ru-RU" dirty="0" smtClean="0"/>
              <a:t> </a:t>
            </a:r>
            <a:r>
              <a:rPr lang="ru-RU" dirty="0" err="1" smtClean="0"/>
              <a:t>тероризму</a:t>
            </a:r>
            <a:r>
              <a:rPr lang="ru-RU" dirty="0" smtClean="0"/>
              <a:t>» (</a:t>
            </a:r>
            <a:r>
              <a:rPr lang="ru-RU" dirty="0" err="1" smtClean="0"/>
              <a:t>травень</a:t>
            </a:r>
            <a:r>
              <a:rPr lang="ru-RU" dirty="0" smtClean="0"/>
              <a:t>      2015 р.)</a:t>
            </a:r>
          </a:p>
          <a:p>
            <a:pPr marL="0" indent="0" algn="just">
              <a:spcBef>
                <a:spcPts val="600"/>
              </a:spcBef>
              <a:buNone/>
            </a:pPr>
            <a:r>
              <a:rPr lang="ru-RU" b="1" dirty="0" smtClean="0">
                <a:solidFill>
                  <a:srgbClr val="C00000"/>
                </a:solidFill>
              </a:rPr>
              <a:t>Регламент (ЄС) 2015/847</a:t>
            </a:r>
            <a:r>
              <a:rPr lang="ru-RU" b="1" dirty="0" smtClean="0"/>
              <a:t> </a:t>
            </a:r>
            <a:r>
              <a:rPr lang="ru-RU" dirty="0" smtClean="0"/>
              <a:t>«Про </a:t>
            </a:r>
            <a:r>
              <a:rPr lang="ru-RU" dirty="0" err="1" smtClean="0"/>
              <a:t>інформацію</a:t>
            </a:r>
            <a:r>
              <a:rPr lang="ru-RU" dirty="0" smtClean="0"/>
              <a:t>, </a:t>
            </a:r>
            <a:r>
              <a:rPr lang="ru-RU" dirty="0" err="1" smtClean="0"/>
              <a:t>що</a:t>
            </a:r>
            <a:r>
              <a:rPr lang="ru-RU" dirty="0" smtClean="0"/>
              <a:t> </a:t>
            </a:r>
            <a:r>
              <a:rPr lang="ru-RU" dirty="0" err="1" smtClean="0"/>
              <a:t>супроводжує</a:t>
            </a:r>
            <a:r>
              <a:rPr lang="ru-RU" dirty="0" smtClean="0"/>
              <a:t> </a:t>
            </a:r>
            <a:r>
              <a:rPr lang="ru-RU" dirty="0" err="1" smtClean="0"/>
              <a:t>грошові</a:t>
            </a:r>
            <a:r>
              <a:rPr lang="ru-RU" dirty="0" smtClean="0"/>
              <a:t> </a:t>
            </a:r>
            <a:r>
              <a:rPr lang="ru-RU" dirty="0" err="1" smtClean="0"/>
              <a:t>перекази</a:t>
            </a:r>
            <a:r>
              <a:rPr lang="ru-RU" dirty="0" smtClean="0"/>
              <a:t>» (</a:t>
            </a:r>
            <a:r>
              <a:rPr lang="ru-RU" dirty="0" err="1" smtClean="0"/>
              <a:t>травень</a:t>
            </a:r>
            <a:r>
              <a:rPr lang="ru-RU" dirty="0" smtClean="0"/>
              <a:t> 2015 р.)</a:t>
            </a:r>
            <a:endParaRPr lang="uk-UA" dirty="0" smtClean="0"/>
          </a:p>
          <a:p>
            <a:pPr marL="0" indent="0" algn="just">
              <a:spcBef>
                <a:spcPts val="600"/>
              </a:spcBef>
              <a:buNone/>
            </a:pPr>
            <a:r>
              <a:rPr lang="uk-UA" b="1" dirty="0" smtClean="0">
                <a:solidFill>
                  <a:srgbClr val="C00000"/>
                </a:solidFill>
              </a:rPr>
              <a:t>Досвід роботи </a:t>
            </a:r>
            <a:r>
              <a:rPr lang="uk-UA" dirty="0" smtClean="0"/>
              <a:t>національної системи запобігання та протидії відмиванню коштів і фінансуванню тероризму (2002 – 2019 </a:t>
            </a:r>
            <a:r>
              <a:rPr lang="uk-UA" dirty="0" err="1" smtClean="0"/>
              <a:t>р.р</a:t>
            </a:r>
            <a:r>
              <a:rPr lang="uk-UA" dirty="0" smtClean="0"/>
              <a:t>.)</a:t>
            </a:r>
            <a:r>
              <a:rPr lang="en-US" dirty="0" smtClean="0"/>
              <a:t> </a:t>
            </a:r>
            <a:endParaRPr lang="uk-UA" dirty="0"/>
          </a:p>
        </p:txBody>
      </p:sp>
      <p:pic>
        <p:nvPicPr>
          <p:cNvPr id="3" name="Рисунок 2"/>
          <p:cNvPicPr>
            <a:picLocks noChangeAspect="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Lst>
          </a:blip>
          <a:stretch>
            <a:fillRect/>
          </a:stretch>
        </p:blipFill>
        <p:spPr>
          <a:xfrm>
            <a:off x="78659" y="0"/>
            <a:ext cx="2630245" cy="2163097"/>
          </a:xfrm>
          <a:prstGeom prst="rect">
            <a:avLst/>
          </a:prstGeom>
        </p:spPr>
      </p:pic>
      <p:pic>
        <p:nvPicPr>
          <p:cNvPr id="6" name="Рисунок 5"/>
          <p:cNvPicPr>
            <a:picLocks noChangeAspect="1"/>
          </p:cNvPicPr>
          <p:nvPr/>
        </p:nvPicPr>
        <p:blipFill>
          <a:blip r:embed="rId4">
            <a:extLst>
              <a:ext uri="{BEBA8EAE-BF5A-486C-A8C5-ECC9F3942E4B}">
                <a14:imgProps xmlns:a14="http://schemas.microsoft.com/office/drawing/2010/main">
                  <a14:imgLayer r:embed="rId5">
                    <a14:imgEffect>
                      <a14:colorTemperature colorTemp="7200"/>
                    </a14:imgEffect>
                    <a14:imgEffect>
                      <a14:saturation sat="104000"/>
                    </a14:imgEffect>
                  </a14:imgLayer>
                </a14:imgProps>
              </a:ext>
            </a:extLst>
          </a:blip>
          <a:stretch>
            <a:fillRect/>
          </a:stretch>
        </p:blipFill>
        <p:spPr>
          <a:xfrm>
            <a:off x="9372600" y="0"/>
            <a:ext cx="2829234" cy="2163097"/>
          </a:xfrm>
          <a:prstGeom prst="rect">
            <a:avLst/>
          </a:prstGeom>
        </p:spPr>
      </p:pic>
    </p:spTree>
    <p:extLst>
      <p:ext uri="{BB962C8B-B14F-4D97-AF65-F5344CB8AC3E}">
        <p14:creationId xmlns:p14="http://schemas.microsoft.com/office/powerpoint/2010/main" val="18119042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6502"/>
            <a:ext cx="10505902" cy="621756"/>
          </a:xfrm>
        </p:spPr>
        <p:txBody>
          <a:bodyPr>
            <a:normAutofit/>
          </a:bodyPr>
          <a:lstStyle/>
          <a:p>
            <a:pPr algn="ctr"/>
            <a:r>
              <a:rPr lang="uk-UA" sz="3600" b="1" dirty="0" smtClean="0">
                <a:solidFill>
                  <a:srgbClr val="0070C0"/>
                </a:solidFill>
                <a:latin typeface="+mn-lt"/>
              </a:rPr>
              <a:t>Необхідність прийняття Закону визначена:</a:t>
            </a:r>
            <a:endParaRPr lang="uk-UA" sz="3600" b="1" dirty="0">
              <a:solidFill>
                <a:srgbClr val="0070C0"/>
              </a:solidFill>
              <a:latin typeface="+mn-lt"/>
            </a:endParaRPr>
          </a:p>
        </p:txBody>
      </p:sp>
      <p:sp>
        <p:nvSpPr>
          <p:cNvPr id="3" name="Місце для вмісту 2"/>
          <p:cNvSpPr>
            <a:spLocks noGrp="1"/>
          </p:cNvSpPr>
          <p:nvPr>
            <p:ph idx="1"/>
          </p:nvPr>
        </p:nvSpPr>
        <p:spPr>
          <a:xfrm>
            <a:off x="176981" y="825910"/>
            <a:ext cx="11857703" cy="5858976"/>
          </a:xfrm>
        </p:spPr>
        <p:txBody>
          <a:bodyPr>
            <a:normAutofit/>
          </a:bodyPr>
          <a:lstStyle/>
          <a:p>
            <a:pPr marL="2514600" indent="0" algn="just"/>
            <a:r>
              <a:rPr lang="uk-UA" sz="2300" b="1" u="sng" dirty="0" smtClean="0">
                <a:solidFill>
                  <a:srgbClr val="C00000"/>
                </a:solidFill>
              </a:rPr>
              <a:t> Угода </a:t>
            </a:r>
            <a:r>
              <a:rPr lang="uk-UA" sz="2300" b="1" u="sng" dirty="0">
                <a:solidFill>
                  <a:srgbClr val="C00000"/>
                </a:solidFill>
              </a:rPr>
              <a:t>про асоціацію </a:t>
            </a:r>
            <a:r>
              <a:rPr lang="uk-UA" sz="2300" dirty="0"/>
              <a:t>між </a:t>
            </a:r>
            <a:r>
              <a:rPr lang="uk-UA" sz="2300" dirty="0" smtClean="0"/>
              <a:t>Україною та Європейським Союзом, ратифікована </a:t>
            </a:r>
            <a:r>
              <a:rPr lang="uk-UA" sz="2300" dirty="0"/>
              <a:t>Законом України від 16 вересня 2014 року № </a:t>
            </a:r>
            <a:r>
              <a:rPr lang="uk-UA" sz="2300" dirty="0" smtClean="0"/>
              <a:t>1678-VII</a:t>
            </a:r>
          </a:p>
          <a:p>
            <a:pPr marL="2514600" indent="0">
              <a:spcBef>
                <a:spcPts val="0"/>
              </a:spcBef>
              <a:buNone/>
            </a:pPr>
            <a:r>
              <a:rPr lang="uk-UA" sz="2300" b="1" dirty="0"/>
              <a:t> </a:t>
            </a:r>
            <a:r>
              <a:rPr lang="uk-UA" sz="2300" b="1" dirty="0" smtClean="0"/>
              <a:t>   </a:t>
            </a:r>
            <a:r>
              <a:rPr lang="uk-UA" sz="2300" b="1" dirty="0" smtClean="0">
                <a:solidFill>
                  <a:srgbClr val="C00000"/>
                </a:solidFill>
              </a:rPr>
              <a:t>Стаття </a:t>
            </a:r>
            <a:r>
              <a:rPr lang="uk-UA" sz="2300" b="1" dirty="0">
                <a:solidFill>
                  <a:srgbClr val="C00000"/>
                </a:solidFill>
              </a:rPr>
              <a:t>20</a:t>
            </a:r>
            <a:r>
              <a:rPr lang="uk-UA" sz="2300" b="1" dirty="0"/>
              <a:t> </a:t>
            </a:r>
            <a:r>
              <a:rPr lang="uk-UA" sz="2300" b="1" dirty="0" smtClean="0"/>
              <a:t>Боротьба </a:t>
            </a:r>
            <a:r>
              <a:rPr lang="uk-UA" sz="2300" b="1" dirty="0"/>
              <a:t>з легалізацією (відмиванням) коштів та фінансуванням </a:t>
            </a:r>
            <a:r>
              <a:rPr lang="uk-UA" sz="2300" b="1" dirty="0" smtClean="0"/>
              <a:t>тероризму</a:t>
            </a:r>
          </a:p>
          <a:p>
            <a:pPr marL="2514600" indent="0">
              <a:spcBef>
                <a:spcPts val="0"/>
              </a:spcBef>
              <a:buNone/>
            </a:pPr>
            <a:endParaRPr lang="uk-UA" sz="2300" b="1" dirty="0" smtClean="0"/>
          </a:p>
          <a:p>
            <a:pPr marL="0" lvl="0" indent="0">
              <a:spcBef>
                <a:spcPts val="0"/>
              </a:spcBef>
            </a:pPr>
            <a:r>
              <a:rPr lang="uk-UA" sz="2300" b="1" u="sng" dirty="0" smtClean="0">
                <a:solidFill>
                  <a:srgbClr val="C00000"/>
                </a:solidFill>
              </a:rPr>
              <a:t> Меморандум</a:t>
            </a:r>
            <a:r>
              <a:rPr lang="uk-UA" sz="2300" dirty="0" smtClean="0"/>
              <a:t> </a:t>
            </a:r>
            <a:r>
              <a:rPr lang="uk-UA" sz="2300" dirty="0"/>
              <a:t>про взаєморозуміння між Україною та </a:t>
            </a:r>
            <a:r>
              <a:rPr lang="uk-UA" sz="2300" dirty="0" smtClean="0"/>
              <a:t>Європейським</a:t>
            </a:r>
          </a:p>
          <a:p>
            <a:pPr marL="0" lvl="0" indent="0">
              <a:spcBef>
                <a:spcPts val="0"/>
              </a:spcBef>
              <a:buNone/>
            </a:pPr>
            <a:r>
              <a:rPr lang="uk-UA" sz="2300" dirty="0" smtClean="0"/>
              <a:t>союзом </a:t>
            </a:r>
            <a:r>
              <a:rPr lang="uk-UA" sz="2300" dirty="0"/>
              <a:t>ратифікований Законом </a:t>
            </a:r>
            <a:r>
              <a:rPr lang="uk-UA" sz="2300" dirty="0" smtClean="0"/>
              <a:t>України від 08.11.2018 № 2613-</a:t>
            </a:r>
            <a:r>
              <a:rPr lang="en-US" sz="2300" dirty="0" smtClean="0"/>
              <a:t>VIII</a:t>
            </a:r>
            <a:r>
              <a:rPr lang="uk-UA" sz="2300" dirty="0" smtClean="0"/>
              <a:t>,</a:t>
            </a:r>
            <a:r>
              <a:rPr lang="en-US" sz="2300" dirty="0" smtClean="0"/>
              <a:t> </a:t>
            </a:r>
            <a:endParaRPr lang="uk-UA" sz="2300" dirty="0" smtClean="0"/>
          </a:p>
          <a:p>
            <a:pPr marL="0" lvl="0" indent="0">
              <a:spcBef>
                <a:spcPts val="0"/>
              </a:spcBef>
              <a:buNone/>
            </a:pPr>
            <a:r>
              <a:rPr lang="uk-UA" sz="2300" dirty="0" smtClean="0"/>
              <a:t>щодо </a:t>
            </a:r>
            <a:r>
              <a:rPr lang="uk-UA" sz="2300" dirty="0"/>
              <a:t>отримання макрофінансової допомоги в розмірі 1 </a:t>
            </a:r>
            <a:r>
              <a:rPr lang="uk-UA" sz="2300" dirty="0" smtClean="0"/>
              <a:t>мільярд євро</a:t>
            </a:r>
          </a:p>
          <a:p>
            <a:pPr marL="0" indent="0">
              <a:spcBef>
                <a:spcPts val="0"/>
              </a:spcBef>
              <a:buNone/>
            </a:pPr>
            <a:r>
              <a:rPr lang="uk-UA" sz="2300" b="1" dirty="0"/>
              <a:t> </a:t>
            </a:r>
            <a:r>
              <a:rPr lang="uk-UA" sz="2300" b="1" dirty="0" smtClean="0"/>
              <a:t>   </a:t>
            </a:r>
            <a:r>
              <a:rPr lang="uk-UA" sz="2300" b="1" dirty="0" smtClean="0">
                <a:solidFill>
                  <a:srgbClr val="C00000"/>
                </a:solidFill>
              </a:rPr>
              <a:t>Пункт 6</a:t>
            </a:r>
            <a:r>
              <a:rPr lang="uk-UA" sz="2300" b="1" dirty="0" smtClean="0"/>
              <a:t> вимог до другого траншу Додатку </a:t>
            </a:r>
            <a:r>
              <a:rPr lang="uk-UA" sz="2300" b="1" dirty="0"/>
              <a:t>1 до </a:t>
            </a:r>
            <a:r>
              <a:rPr lang="uk-UA" sz="2300" b="1" dirty="0" smtClean="0"/>
              <a:t>Меморандуму</a:t>
            </a:r>
            <a:endParaRPr lang="en-US" sz="2300" b="1" dirty="0" smtClean="0"/>
          </a:p>
          <a:p>
            <a:pPr marL="2514600" lvl="0" indent="0">
              <a:spcBef>
                <a:spcPts val="0"/>
              </a:spcBef>
              <a:buNone/>
            </a:pPr>
            <a:endParaRPr lang="uk-UA" sz="2300" dirty="0" smtClean="0"/>
          </a:p>
          <a:p>
            <a:pPr marL="2514600" lvl="0" indent="0" algn="just">
              <a:spcBef>
                <a:spcPts val="0"/>
              </a:spcBef>
            </a:pPr>
            <a:r>
              <a:rPr lang="uk-UA" sz="2300" b="1" u="sng" dirty="0" smtClean="0">
                <a:solidFill>
                  <a:srgbClr val="C00000"/>
                </a:solidFill>
              </a:rPr>
              <a:t> Річні національні програми </a:t>
            </a:r>
            <a:r>
              <a:rPr lang="uk-UA" sz="2300" dirty="0" smtClean="0"/>
              <a:t>під егідою Комісії Україна-НАТО </a:t>
            </a:r>
          </a:p>
          <a:p>
            <a:pPr marL="2514600" lvl="0" indent="0" algn="just">
              <a:spcBef>
                <a:spcPts val="0"/>
              </a:spcBef>
              <a:buNone/>
            </a:pPr>
            <a:r>
              <a:rPr lang="uk-UA" sz="2300" b="1" dirty="0"/>
              <a:t>	</a:t>
            </a:r>
            <a:endParaRPr lang="uk-UA" sz="2300" b="1" dirty="0" smtClean="0"/>
          </a:p>
          <a:p>
            <a:pPr marL="2514600" lvl="0" indent="0" algn="just">
              <a:spcBef>
                <a:spcPts val="0"/>
              </a:spcBef>
            </a:pPr>
            <a:r>
              <a:rPr lang="uk-UA" sz="2300" b="1" u="sng" dirty="0" smtClean="0">
                <a:solidFill>
                  <a:srgbClr val="C00000"/>
                </a:solidFill>
              </a:rPr>
              <a:t> Меморандум</a:t>
            </a:r>
            <a:r>
              <a:rPr lang="uk-UA" sz="2300" b="1" dirty="0" smtClean="0"/>
              <a:t> </a:t>
            </a:r>
            <a:r>
              <a:rPr lang="uk-UA" sz="2300" dirty="0"/>
              <a:t>про співпрацю між Україною та </a:t>
            </a:r>
            <a:r>
              <a:rPr lang="uk-UA" sz="2300" dirty="0" smtClean="0"/>
              <a:t>МВФ</a:t>
            </a:r>
            <a:r>
              <a:rPr lang="en-US" sz="2300" dirty="0" smtClean="0"/>
              <a:t> </a:t>
            </a:r>
            <a:endParaRPr lang="uk-UA" sz="2300" dirty="0" smtClean="0"/>
          </a:p>
          <a:p>
            <a:pPr marL="2514600" lvl="0" indent="0" algn="just">
              <a:spcBef>
                <a:spcPts val="0"/>
              </a:spcBef>
              <a:buNone/>
            </a:pPr>
            <a:r>
              <a:rPr lang="uk-UA" sz="2300" dirty="0"/>
              <a:t>	</a:t>
            </a:r>
            <a:endParaRPr lang="en-US" sz="2300" dirty="0" smtClean="0"/>
          </a:p>
          <a:p>
            <a:pPr marL="0" lvl="0" indent="0" algn="just">
              <a:spcBef>
                <a:spcPts val="0"/>
              </a:spcBef>
            </a:pPr>
            <a:r>
              <a:rPr lang="uk-UA" sz="2300" b="1" u="sng" dirty="0" smtClean="0">
                <a:solidFill>
                  <a:srgbClr val="C00000"/>
                </a:solidFill>
              </a:rPr>
              <a:t> Рекомендації</a:t>
            </a:r>
            <a:r>
              <a:rPr lang="uk-UA" sz="2300" dirty="0" smtClean="0"/>
              <a:t> </a:t>
            </a:r>
            <a:r>
              <a:rPr lang="uk-UA" sz="2300" dirty="0"/>
              <a:t>Комітету експертів Ради Європи з оцінки заходів </a:t>
            </a:r>
            <a:r>
              <a:rPr lang="uk-UA" sz="2300" dirty="0" smtClean="0"/>
              <a:t>протидії</a:t>
            </a:r>
          </a:p>
          <a:p>
            <a:pPr marL="0" lvl="0" indent="0" algn="just">
              <a:spcBef>
                <a:spcPts val="0"/>
              </a:spcBef>
              <a:buNone/>
            </a:pPr>
            <a:r>
              <a:rPr lang="uk-UA" sz="2300" dirty="0" smtClean="0"/>
              <a:t>відмиванню </a:t>
            </a:r>
            <a:r>
              <a:rPr lang="uk-UA" sz="2300" dirty="0"/>
              <a:t>коштів та фінансуванню тероризму (</a:t>
            </a:r>
            <a:r>
              <a:rPr lang="en-US" sz="2300" dirty="0"/>
              <a:t>MONEYVEL</a:t>
            </a:r>
            <a:r>
              <a:rPr lang="en-US" sz="2300" dirty="0" smtClean="0"/>
              <a:t>)</a:t>
            </a:r>
            <a:r>
              <a:rPr lang="uk-UA" sz="2300" dirty="0" smtClean="0"/>
              <a:t>,</a:t>
            </a:r>
          </a:p>
          <a:p>
            <a:pPr marL="0" lvl="0" indent="0" algn="just">
              <a:spcBef>
                <a:spcPts val="0"/>
              </a:spcBef>
              <a:buNone/>
            </a:pPr>
            <a:r>
              <a:rPr lang="uk-UA" sz="2300" dirty="0" smtClean="0"/>
              <a:t>зазначені </a:t>
            </a:r>
            <a:r>
              <a:rPr lang="uk-UA" sz="2300" dirty="0"/>
              <a:t>в Звіті за результатами п’ятого раунду взаємної оцінки </a:t>
            </a:r>
            <a:r>
              <a:rPr lang="uk-UA" sz="2300" dirty="0" smtClean="0"/>
              <a:t>України</a:t>
            </a:r>
            <a:endParaRPr lang="uk-UA" sz="2300" dirty="0"/>
          </a:p>
          <a:p>
            <a:pPr>
              <a:spcBef>
                <a:spcPts val="0"/>
              </a:spcBef>
            </a:pPr>
            <a:endParaRPr lang="uk-UA" sz="1800" dirty="0"/>
          </a:p>
          <a:p>
            <a:pPr>
              <a:spcBef>
                <a:spcPts val="0"/>
              </a:spcBef>
            </a:pPr>
            <a:endParaRPr lang="uk-UA" sz="1400" dirty="0"/>
          </a:p>
          <a:p>
            <a:pPr marL="0" lvl="0" indent="0">
              <a:buNone/>
            </a:pPr>
            <a:endParaRPr lang="uk-UA" sz="2000" dirty="0"/>
          </a:p>
          <a:p>
            <a:endParaRPr lang="uk-UA" dirty="0"/>
          </a:p>
        </p:txBody>
      </p:sp>
      <p:pic>
        <p:nvPicPr>
          <p:cNvPr id="4" name="Рисунок 3"/>
          <p:cNvPicPr>
            <a:picLocks noChangeAspect="1"/>
          </p:cNvPicPr>
          <p:nvPr/>
        </p:nvPicPr>
        <p:blipFill>
          <a:blip r:embed="rId3"/>
          <a:stretch>
            <a:fillRect/>
          </a:stretch>
        </p:blipFill>
        <p:spPr>
          <a:xfrm>
            <a:off x="313944" y="992355"/>
            <a:ext cx="2385604" cy="1269682"/>
          </a:xfrm>
          <a:prstGeom prst="rect">
            <a:avLst/>
          </a:prstGeom>
        </p:spPr>
      </p:pic>
      <p:pic>
        <p:nvPicPr>
          <p:cNvPr id="5" name="Рисунок 4"/>
          <p:cNvPicPr>
            <a:picLocks noChangeAspect="1"/>
          </p:cNvPicPr>
          <p:nvPr/>
        </p:nvPicPr>
        <p:blipFill>
          <a:blip r:embed="rId4"/>
          <a:stretch>
            <a:fillRect/>
          </a:stretch>
        </p:blipFill>
        <p:spPr>
          <a:xfrm>
            <a:off x="313944" y="3792267"/>
            <a:ext cx="2385604" cy="1226058"/>
          </a:xfrm>
          <a:prstGeom prst="rect">
            <a:avLst/>
          </a:prstGeom>
        </p:spPr>
      </p:pic>
      <p:pic>
        <p:nvPicPr>
          <p:cNvPr id="6" name="Рисунок 5"/>
          <p:cNvPicPr>
            <a:picLocks noChangeAspect="1"/>
          </p:cNvPicPr>
          <p:nvPr/>
        </p:nvPicPr>
        <p:blipFill>
          <a:blip r:embed="rId5"/>
          <a:stretch>
            <a:fillRect/>
          </a:stretch>
        </p:blipFill>
        <p:spPr>
          <a:xfrm>
            <a:off x="9494683" y="2422474"/>
            <a:ext cx="2385604" cy="1428750"/>
          </a:xfrm>
          <a:prstGeom prst="rect">
            <a:avLst/>
          </a:prstGeom>
        </p:spPr>
      </p:pic>
      <p:pic>
        <p:nvPicPr>
          <p:cNvPr id="7" name="Рисунок 6"/>
          <p:cNvPicPr>
            <a:picLocks noChangeAspect="1"/>
          </p:cNvPicPr>
          <p:nvPr/>
        </p:nvPicPr>
        <p:blipFill>
          <a:blip r:embed="rId6"/>
          <a:stretch>
            <a:fillRect/>
          </a:stretch>
        </p:blipFill>
        <p:spPr>
          <a:xfrm>
            <a:off x="9494683" y="5174455"/>
            <a:ext cx="2394585" cy="1510431"/>
          </a:xfrm>
          <a:prstGeom prst="rect">
            <a:avLst/>
          </a:prstGeom>
        </p:spPr>
      </p:pic>
    </p:spTree>
    <p:extLst>
      <p:ext uri="{BB962C8B-B14F-4D97-AF65-F5344CB8AC3E}">
        <p14:creationId xmlns:p14="http://schemas.microsoft.com/office/powerpoint/2010/main" val="2084595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2045</TotalTime>
  <Words>2665</Words>
  <Application>Microsoft Office PowerPoint</Application>
  <PresentationFormat>Широкий екран</PresentationFormat>
  <Paragraphs>335</Paragraphs>
  <Slides>46</Slides>
  <Notes>6</Notes>
  <HiddenSlides>0</HiddenSlides>
  <MMClips>0</MMClips>
  <ScaleCrop>false</ScaleCrop>
  <HeadingPairs>
    <vt:vector size="6" baseType="variant">
      <vt:variant>
        <vt:lpstr>Використані шрифти</vt:lpstr>
      </vt:variant>
      <vt:variant>
        <vt:i4>6</vt:i4>
      </vt:variant>
      <vt:variant>
        <vt:lpstr>Тема</vt:lpstr>
      </vt:variant>
      <vt:variant>
        <vt:i4>3</vt:i4>
      </vt:variant>
      <vt:variant>
        <vt:lpstr>Заголовки слайдів</vt:lpstr>
      </vt:variant>
      <vt:variant>
        <vt:i4>46</vt:i4>
      </vt:variant>
    </vt:vector>
  </HeadingPairs>
  <TitlesOfParts>
    <vt:vector size="55" baseType="lpstr">
      <vt:lpstr>Arial</vt:lpstr>
      <vt:lpstr>Calibri</vt:lpstr>
      <vt:lpstr>Calibri Light</vt:lpstr>
      <vt:lpstr>Times New Roman</vt:lpstr>
      <vt:lpstr>Verdana</vt:lpstr>
      <vt:lpstr>Wingdings</vt:lpstr>
      <vt:lpstr>Тема Office</vt:lpstr>
      <vt:lpstr>1_Тема Office</vt:lpstr>
      <vt:lpstr>2_Тема Office</vt:lpstr>
      <vt:lpstr>Презентація PowerPoint</vt:lpstr>
      <vt:lpstr>  Закон України Про запобігання та протидію легалізації (відмиванню) доходів, одержаних злочинним шляхом, фінансуванню тероризму та фінансуванню розповсюдження зброї масового знищення № 361-ІХ</vt:lpstr>
      <vt:lpstr>Скорочення</vt:lpstr>
      <vt:lpstr>Розвиток Закону</vt:lpstr>
      <vt:lpstr>Презентація PowerPoint</vt:lpstr>
      <vt:lpstr>Презентація PowerPoint</vt:lpstr>
      <vt:lpstr>Презентація PowerPoint</vt:lpstr>
      <vt:lpstr>Основа Закону 361</vt:lpstr>
      <vt:lpstr>Необхідність прийняття Закону визначена:</vt:lpstr>
      <vt:lpstr>Мета прийняття Закону</vt:lpstr>
      <vt:lpstr>Надано визначення термінів (стаття 1 Закону 361): </vt:lpstr>
      <vt:lpstr>Презентація PowerPoint</vt:lpstr>
      <vt:lpstr>Запобігання та протидія ґрунтується на принципах  (стаття 3 Закону):</vt:lpstr>
      <vt:lpstr>Система та суб'єкти (ст. 6 Закону 361) </vt:lpstr>
      <vt:lpstr>Визначено нових СПФМ:</vt:lpstr>
      <vt:lpstr>Оцінка ризиків </vt:lpstr>
      <vt:lpstr>Оцінка ризиків </vt:lpstr>
      <vt:lpstr>Оцінка ризиків</vt:lpstr>
      <vt:lpstr>Зміни в підходах до  політично значущих осіб (ПЕП)</vt:lpstr>
      <vt:lpstr>Зобов'язання щодо повідомлення</vt:lpstr>
      <vt:lpstr>Належна перевірка (стаття 11 Закону 361)</vt:lpstr>
      <vt:lpstr>Зміни у виявленні та звітуванні  про порогові фінансові операції</vt:lpstr>
      <vt:lpstr>Ознаки для порогових фінансових операцій, інформація про які надсилається до Держфінмоніторингу</vt:lpstr>
      <vt:lpstr>Очікувані наслідки запровадження змін в зобов'язаннях щодо повідомлень</vt:lpstr>
      <vt:lpstr>Зміни у виявленні та звітуванні про підозрілі фінансові операції</vt:lpstr>
      <vt:lpstr>Регулювання та нагляд </vt:lpstr>
      <vt:lpstr>Регулювання та нагляд</vt:lpstr>
      <vt:lpstr>Інформація, що супроводжує переказ коштів</vt:lpstr>
      <vt:lpstr>Міфи щодо регулювання переказів</vt:lpstr>
      <vt:lpstr>Цільові фінансові санкції</vt:lpstr>
      <vt:lpstr>Цільові фінансові санкції</vt:lpstr>
      <vt:lpstr>Узагальнені матеріали Держфінмоніторингу</vt:lpstr>
      <vt:lpstr>Зміни до Кримінального кодексу України</vt:lpstr>
      <vt:lpstr>Обов'язки СПФМ (стаття 8 Закону 361)</vt:lpstr>
      <vt:lpstr>Обов'язки СПФМ (стаття 8 Закону 361)</vt:lpstr>
      <vt:lpstr>Відповідальність СПФМ,  передбачена  статтею 32 Закону 361:</vt:lpstr>
      <vt:lpstr>Заходи впливу:</vt:lpstr>
      <vt:lpstr>Презентація PowerPoint</vt:lpstr>
      <vt:lpstr>Презентація PowerPoint</vt:lpstr>
      <vt:lpstr>2 + &gt; порушень = </vt:lpstr>
      <vt:lpstr>Обставини для врахування:</vt:lpstr>
      <vt:lpstr>УГОДА  частина 8 статті 32 Закону 361</vt:lpstr>
      <vt:lpstr>Оскарження рішення (постанови) ч.10 ст. 32 Закону 361</vt:lpstr>
      <vt:lpstr>Санкції  (термін давності)</vt:lpstr>
      <vt:lpstr>Санкції  (дія Закону в часі)</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Степенко Ольга Леонідівна</dc:creator>
  <cp:lastModifiedBy>Складанний Віталій Миколайович</cp:lastModifiedBy>
  <cp:revision>234</cp:revision>
  <cp:lastPrinted>2020-02-26T18:12:38Z</cp:lastPrinted>
  <dcterms:created xsi:type="dcterms:W3CDTF">2018-08-10T11:24:48Z</dcterms:created>
  <dcterms:modified xsi:type="dcterms:W3CDTF">2020-02-27T07:30:49Z</dcterms:modified>
</cp:coreProperties>
</file>