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0" r:id="rId3"/>
    <p:sldId id="257" r:id="rId4"/>
    <p:sldId id="296" r:id="rId5"/>
    <p:sldId id="298" r:id="rId6"/>
    <p:sldId id="290" r:id="rId7"/>
    <p:sldId id="297" r:id="rId8"/>
    <p:sldId id="259" r:id="rId9"/>
    <p:sldId id="261" r:id="rId10"/>
    <p:sldId id="264" r:id="rId11"/>
    <p:sldId id="265" r:id="rId12"/>
    <p:sldId id="266" r:id="rId13"/>
    <p:sldId id="275" r:id="rId14"/>
    <p:sldId id="292" r:id="rId15"/>
    <p:sldId id="293" r:id="rId16"/>
    <p:sldId id="299" r:id="rId17"/>
    <p:sldId id="279" r:id="rId18"/>
    <p:sldId id="281" r:id="rId19"/>
    <p:sldId id="282" r:id="rId20"/>
    <p:sldId id="285" r:id="rId21"/>
    <p:sldId id="284" r:id="rId22"/>
  </p:sldIdLst>
  <p:sldSz cx="12192000" cy="6858000"/>
  <p:notesSz cx="6794500" cy="99314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852" autoAdjust="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0F0E-D273-4DD7-8D2F-A55677C74DB7}" type="datetimeFigureOut">
              <a:rPr lang="uk-UA" smtClean="0"/>
              <a:t>07.12.2018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AC49A-FB6C-4AB4-844F-73D6EF1B5E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1967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0F0E-D273-4DD7-8D2F-A55677C74DB7}" type="datetimeFigureOut">
              <a:rPr lang="uk-UA" smtClean="0"/>
              <a:t>07.12.2018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AC49A-FB6C-4AB4-844F-73D6EF1B5E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8387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0F0E-D273-4DD7-8D2F-A55677C74DB7}" type="datetimeFigureOut">
              <a:rPr lang="uk-UA" smtClean="0"/>
              <a:t>07.12.2018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AC49A-FB6C-4AB4-844F-73D6EF1B5E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4901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0F0E-D273-4DD7-8D2F-A55677C74DB7}" type="datetimeFigureOut">
              <a:rPr lang="uk-UA" smtClean="0"/>
              <a:t>07.12.2018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AC49A-FB6C-4AB4-844F-73D6EF1B5E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05200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0F0E-D273-4DD7-8D2F-A55677C74DB7}" type="datetimeFigureOut">
              <a:rPr lang="uk-UA" smtClean="0"/>
              <a:t>07.12.2018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AC49A-FB6C-4AB4-844F-73D6EF1B5E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1001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0F0E-D273-4DD7-8D2F-A55677C74DB7}" type="datetimeFigureOut">
              <a:rPr lang="uk-UA" smtClean="0"/>
              <a:t>07.12.2018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AC49A-FB6C-4AB4-844F-73D6EF1B5E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3043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0F0E-D273-4DD7-8D2F-A55677C74DB7}" type="datetimeFigureOut">
              <a:rPr lang="uk-UA" smtClean="0"/>
              <a:t>07.12.2018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AC49A-FB6C-4AB4-844F-73D6EF1B5E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0638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0F0E-D273-4DD7-8D2F-A55677C74DB7}" type="datetimeFigureOut">
              <a:rPr lang="uk-UA" smtClean="0"/>
              <a:t>07.12.2018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AC49A-FB6C-4AB4-844F-73D6EF1B5E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284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0F0E-D273-4DD7-8D2F-A55677C74DB7}" type="datetimeFigureOut">
              <a:rPr lang="uk-UA" smtClean="0"/>
              <a:t>07.12.2018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AC49A-FB6C-4AB4-844F-73D6EF1B5E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6434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0F0E-D273-4DD7-8D2F-A55677C74DB7}" type="datetimeFigureOut">
              <a:rPr lang="uk-UA" smtClean="0"/>
              <a:t>07.12.2018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AC49A-FB6C-4AB4-844F-73D6EF1B5E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4541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0F0E-D273-4DD7-8D2F-A55677C74DB7}" type="datetimeFigureOut">
              <a:rPr lang="uk-UA" smtClean="0"/>
              <a:t>07.12.2018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AC49A-FB6C-4AB4-844F-73D6EF1B5E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3702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30F0E-D273-4DD7-8D2F-A55677C74DB7}" type="datetimeFigureOut">
              <a:rPr lang="uk-UA" smtClean="0"/>
              <a:t>07.12.2018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AC49A-FB6C-4AB4-844F-73D6EF1B5E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995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3074" cy="21276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849" y="523702"/>
            <a:ext cx="1976608" cy="196924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3016646"/>
            <a:ext cx="9144000" cy="2960642"/>
          </a:xfrm>
        </p:spPr>
        <p:txBody>
          <a:bodyPr>
            <a:normAutofit fontScale="9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3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uk-UA" sz="3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uk-UA" sz="3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uk-UA" sz="3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uk-UA" sz="3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uk-UA" sz="3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uk-UA" sz="3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uk-UA" sz="3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uk-UA" sz="3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Закон України</a:t>
            </a:r>
            <a:br>
              <a:rPr lang="uk-UA" sz="3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uk-UA" sz="3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 внесення змін до деяких законодавчих актів України у сфері запобігання та протидії легалізації (відмиванню) доходів, одержаних злочинним шляхом, фінансуванню тероризму та фінансуванню розповсюдження зброї масового знищення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sz="2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6395" y="475063"/>
            <a:ext cx="1802627" cy="21516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776" y="424190"/>
            <a:ext cx="1907630" cy="220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19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08568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70C0"/>
                </a:solidFill>
              </a:rPr>
              <a:t>Скорочення, які застосовуються в даній презентації</a:t>
            </a:r>
            <a:endParaRPr lang="uk-UA" b="1" dirty="0">
              <a:solidFill>
                <a:srgbClr val="0070C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473694"/>
            <a:ext cx="10515600" cy="4953739"/>
          </a:xfrm>
        </p:spPr>
        <p:txBody>
          <a:bodyPr>
            <a:normAutofit fontScale="77500" lnSpcReduction="20000"/>
          </a:bodyPr>
          <a:lstStyle/>
          <a:p>
            <a:r>
              <a:rPr lang="uk-UA" sz="3200" b="1" dirty="0" smtClean="0"/>
              <a:t>СПФМ</a:t>
            </a:r>
            <a:r>
              <a:rPr lang="uk-UA" sz="3200" dirty="0" smtClean="0"/>
              <a:t> – суб'єкт первинного фінансового моніторингу </a:t>
            </a:r>
            <a:r>
              <a:rPr lang="en-US" sz="3200" dirty="0" smtClean="0"/>
              <a:t>(</a:t>
            </a:r>
            <a:r>
              <a:rPr lang="uk-UA" sz="2600" dirty="0"/>
              <a:t>банки, страховики, кредитні спілки, ломбарди, небанківські фінансові установи, платіжні організації, товарні та інші </a:t>
            </a:r>
            <a:r>
              <a:rPr lang="uk-UA" sz="2600" dirty="0" smtClean="0"/>
              <a:t>біржі</a:t>
            </a:r>
            <a:r>
              <a:rPr lang="uk-UA" sz="2600" dirty="0"/>
              <a:t>,</a:t>
            </a:r>
            <a:r>
              <a:rPr lang="uk-UA" sz="2600" dirty="0" smtClean="0"/>
              <a:t>   аудитори, </a:t>
            </a:r>
            <a:r>
              <a:rPr lang="uk-UA" sz="2600" dirty="0"/>
              <a:t>адвокати, </a:t>
            </a:r>
            <a:r>
              <a:rPr lang="uk-UA" sz="2600" dirty="0" smtClean="0"/>
              <a:t>нотаріуси та інші</a:t>
            </a:r>
            <a:r>
              <a:rPr lang="uk-UA" sz="3200" dirty="0" smtClean="0"/>
              <a:t>)</a:t>
            </a:r>
          </a:p>
          <a:p>
            <a:r>
              <a:rPr lang="uk-UA" sz="3200" b="1" dirty="0" smtClean="0"/>
              <a:t>СДФМ</a:t>
            </a:r>
            <a:r>
              <a:rPr lang="uk-UA" sz="3200" dirty="0" smtClean="0"/>
              <a:t> – суб'єкт державного фінансового моніторингу (</a:t>
            </a:r>
            <a:r>
              <a:rPr lang="uk-UA" sz="2600" dirty="0" smtClean="0"/>
              <a:t>Мінфін, НБУ, </a:t>
            </a:r>
            <a:r>
              <a:rPr lang="uk-UA" sz="2600" dirty="0" err="1" smtClean="0"/>
              <a:t>Держфінмоінторинг</a:t>
            </a:r>
            <a:r>
              <a:rPr lang="uk-UA" sz="2600" dirty="0" smtClean="0"/>
              <a:t>, Мінюст, </a:t>
            </a:r>
            <a:r>
              <a:rPr lang="uk-UA" sz="2600" dirty="0" err="1" smtClean="0"/>
              <a:t>Мінекономрозвитку</a:t>
            </a:r>
            <a:r>
              <a:rPr lang="uk-UA" sz="2600" dirty="0" smtClean="0"/>
              <a:t>, </a:t>
            </a:r>
            <a:r>
              <a:rPr lang="uk-UA" sz="2600" dirty="0" err="1" smtClean="0"/>
              <a:t>Нацкомфінпослуг</a:t>
            </a:r>
            <a:r>
              <a:rPr lang="uk-UA" sz="2600" dirty="0" smtClean="0"/>
              <a:t>, </a:t>
            </a:r>
            <a:r>
              <a:rPr lang="uk-UA" sz="2600" dirty="0" err="1" smtClean="0"/>
              <a:t>Мінінфраструктури</a:t>
            </a:r>
            <a:r>
              <a:rPr lang="uk-UA" sz="2600" dirty="0" smtClean="0"/>
              <a:t>, НКЦПФР</a:t>
            </a:r>
            <a:r>
              <a:rPr lang="uk-UA" sz="3200" dirty="0" smtClean="0"/>
              <a:t>)</a:t>
            </a:r>
          </a:p>
          <a:p>
            <a:r>
              <a:rPr lang="uk-UA" sz="3200" b="1" dirty="0" smtClean="0"/>
              <a:t>Перелік осіб </a:t>
            </a:r>
            <a:r>
              <a:rPr lang="uk-UA" sz="3200" dirty="0" smtClean="0"/>
              <a:t>- </a:t>
            </a:r>
            <a:r>
              <a:rPr lang="uk-UA" sz="3200" dirty="0"/>
              <a:t>переліку осіб, пов’язаних з провадженням терористичної діяльності або стосовно яких застосовано міжнародні </a:t>
            </a:r>
            <a:r>
              <a:rPr lang="uk-UA" sz="3200" dirty="0" smtClean="0"/>
              <a:t>санкції</a:t>
            </a:r>
          </a:p>
          <a:p>
            <a:r>
              <a:rPr lang="uk-UA" sz="32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КБВ</a:t>
            </a:r>
            <a:r>
              <a:rPr lang="uk-UA" sz="3200" dirty="0" smtClean="0">
                <a:ea typeface="Verdana" panose="020B0604030504040204" pitchFamily="34" charset="0"/>
                <a:cs typeface="Verdana" panose="020B0604030504040204" pitchFamily="34" charset="0"/>
              </a:rPr>
              <a:t> – кінцевий </a:t>
            </a:r>
            <a:r>
              <a:rPr lang="uk-UA" sz="3200" dirty="0" err="1" smtClean="0">
                <a:ea typeface="Verdana" panose="020B0604030504040204" pitchFamily="34" charset="0"/>
                <a:cs typeface="Verdana" panose="020B0604030504040204" pitchFamily="34" charset="0"/>
              </a:rPr>
              <a:t>бенефіціарний</a:t>
            </a:r>
            <a:r>
              <a:rPr lang="uk-UA" sz="3200" dirty="0" smtClean="0">
                <a:ea typeface="Verdana" panose="020B0604030504040204" pitchFamily="34" charset="0"/>
                <a:cs typeface="Verdana" panose="020B0604030504040204" pitchFamily="34" charset="0"/>
              </a:rPr>
              <a:t> власник (контролер) (</a:t>
            </a:r>
            <a:r>
              <a:rPr lang="uk-UA" sz="2600" dirty="0" smtClean="0">
                <a:ea typeface="Verdana" panose="020B0604030504040204" pitchFamily="34" charset="0"/>
                <a:cs typeface="Verdana" panose="020B0604030504040204" pitchFamily="34" charset="0"/>
              </a:rPr>
              <a:t>визначення КБВ міститься в пункті 20 частина перша статті 1 діючого Закону</a:t>
            </a:r>
            <a:r>
              <a:rPr lang="uk-UA" sz="3200" dirty="0" smtClean="0"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r>
              <a:rPr lang="uk-UA" sz="32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ПВК/ФТ</a:t>
            </a:r>
            <a:r>
              <a:rPr lang="uk-UA" sz="3200" dirty="0" smtClean="0"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uk-UA" sz="3200" dirty="0" smtClean="0"/>
              <a:t>сфера </a:t>
            </a:r>
            <a:r>
              <a:rPr lang="uk-UA" sz="3200" dirty="0"/>
              <a:t>протидії відмиванню коштів та боротьби з фінансуванням </a:t>
            </a:r>
            <a:r>
              <a:rPr lang="uk-UA" sz="3200" dirty="0" smtClean="0"/>
              <a:t>тероризму</a:t>
            </a:r>
          </a:p>
          <a:p>
            <a:r>
              <a:rPr lang="en-US" sz="3200" b="1" dirty="0" smtClean="0"/>
              <a:t>FATF</a:t>
            </a:r>
            <a:r>
              <a:rPr lang="uk-UA" sz="3200" dirty="0" smtClean="0"/>
              <a:t> – Група </a:t>
            </a:r>
            <a:r>
              <a:rPr lang="uk-UA" sz="3200" dirty="0"/>
              <a:t>з розробки фінансових </a:t>
            </a:r>
            <a:r>
              <a:rPr lang="uk-UA" sz="3200" dirty="0" smtClean="0"/>
              <a:t>заходів (</a:t>
            </a:r>
            <a:r>
              <a:rPr lang="uk-UA" sz="2600" dirty="0"/>
              <a:t>міжурядовий </a:t>
            </a:r>
            <a:r>
              <a:rPr lang="uk-UA" sz="2600" dirty="0" smtClean="0"/>
              <a:t>орган, ціллю діяльності якого є встановлення</a:t>
            </a:r>
            <a:r>
              <a:rPr lang="uk-UA" sz="2600" dirty="0"/>
              <a:t> стандартів та сприяння ефективному </a:t>
            </a:r>
            <a:r>
              <a:rPr lang="uk-UA" sz="2600" dirty="0" smtClean="0"/>
              <a:t>здійсненню правових</a:t>
            </a:r>
            <a:r>
              <a:rPr lang="uk-UA" sz="2600" smtClean="0"/>
              <a:t>, нормативних та</a:t>
            </a:r>
            <a:r>
              <a:rPr lang="uk-UA" sz="2600" dirty="0"/>
              <a:t> оперативних заходів </a:t>
            </a:r>
            <a:r>
              <a:rPr lang="uk-UA" sz="2600" dirty="0" smtClean="0"/>
              <a:t>по</a:t>
            </a:r>
            <a:r>
              <a:rPr lang="uk-UA" sz="2600" dirty="0"/>
              <a:t> боротьбі з відмиванням </a:t>
            </a:r>
            <a:r>
              <a:rPr lang="uk-UA" sz="2600" dirty="0" smtClean="0"/>
              <a:t>коштів, фінансуванням тероризму</a:t>
            </a:r>
            <a:r>
              <a:rPr lang="uk-UA" dirty="0" smtClean="0"/>
              <a:t>)</a:t>
            </a:r>
            <a:endParaRPr lang="uk-UA" sz="3200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78896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Основа проекту Закону</a:t>
            </a:r>
            <a:endParaRPr lang="uk-UA" sz="2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Місце для вмісту 4"/>
          <p:cNvSpPr>
            <a:spLocks noGrp="1"/>
          </p:cNvSpPr>
          <p:nvPr>
            <p:ph idx="1"/>
          </p:nvPr>
        </p:nvSpPr>
        <p:spPr>
          <a:xfrm>
            <a:off x="838200" y="1496291"/>
            <a:ext cx="10515600" cy="47890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Рекомендації </a:t>
            </a:r>
            <a:r>
              <a:rPr lang="en-US" dirty="0" smtClean="0"/>
              <a:t>FATF – </a:t>
            </a:r>
            <a:r>
              <a:rPr lang="uk-UA" dirty="0" smtClean="0"/>
              <a:t>Міжнародні стандарти з протидії відмиванню доходів та фінансуванню тероризму і розповсюдженню зброї масового знищення (лютий 2012 р.)</a:t>
            </a:r>
          </a:p>
          <a:p>
            <a:pPr marL="0" indent="0">
              <a:buNone/>
            </a:pPr>
            <a:r>
              <a:rPr lang="ru-RU" dirty="0" smtClean="0"/>
              <a:t>Директива (ЄС) 2015/849 «Про </a:t>
            </a:r>
            <a:r>
              <a:rPr lang="ru-RU" dirty="0" err="1" smtClean="0"/>
              <a:t>запобігання</a:t>
            </a:r>
            <a:r>
              <a:rPr lang="ru-RU" dirty="0" smtClean="0"/>
              <a:t> </a:t>
            </a:r>
            <a:r>
              <a:rPr lang="ru-RU" dirty="0" err="1" smtClean="0"/>
              <a:t>використанню</a:t>
            </a:r>
            <a:r>
              <a:rPr lang="ru-RU" dirty="0" smtClean="0"/>
              <a:t> </a:t>
            </a:r>
            <a:r>
              <a:rPr lang="ru-RU" dirty="0" err="1" smtClean="0"/>
              <a:t>фінансової</a:t>
            </a:r>
            <a:r>
              <a:rPr lang="ru-RU" dirty="0" smtClean="0"/>
              <a:t> </a:t>
            </a:r>
            <a:r>
              <a:rPr lang="ru-RU" dirty="0" err="1" smtClean="0"/>
              <a:t>системи</a:t>
            </a:r>
            <a:r>
              <a:rPr lang="ru-RU" dirty="0" smtClean="0"/>
              <a:t> для </a:t>
            </a:r>
            <a:r>
              <a:rPr lang="ru-RU" dirty="0" err="1" smtClean="0"/>
              <a:t>відмивання</a:t>
            </a:r>
            <a:r>
              <a:rPr lang="ru-RU" dirty="0" smtClean="0"/>
              <a:t> грошей та </a:t>
            </a:r>
            <a:r>
              <a:rPr lang="ru-RU" dirty="0" err="1" smtClean="0"/>
              <a:t>фінансування</a:t>
            </a:r>
            <a:r>
              <a:rPr lang="ru-RU" dirty="0" smtClean="0"/>
              <a:t> </a:t>
            </a:r>
            <a:r>
              <a:rPr lang="ru-RU" dirty="0" err="1" smtClean="0"/>
              <a:t>тероризму</a:t>
            </a:r>
            <a:r>
              <a:rPr lang="ru-RU" dirty="0" smtClean="0"/>
              <a:t>» (</a:t>
            </a:r>
            <a:r>
              <a:rPr lang="ru-RU" dirty="0" err="1" smtClean="0"/>
              <a:t>травень</a:t>
            </a:r>
            <a:r>
              <a:rPr lang="ru-RU" dirty="0" smtClean="0"/>
              <a:t> 2015 р.)</a:t>
            </a:r>
          </a:p>
          <a:p>
            <a:pPr marL="0" indent="0">
              <a:buNone/>
            </a:pPr>
            <a:r>
              <a:rPr lang="ru-RU" dirty="0" smtClean="0"/>
              <a:t>Регламент (ЄС) 2015/847 «Про </a:t>
            </a:r>
            <a:r>
              <a:rPr lang="ru-RU" dirty="0" err="1" smtClean="0"/>
              <a:t>інформацію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супроводжує</a:t>
            </a:r>
            <a:r>
              <a:rPr lang="ru-RU" dirty="0" smtClean="0"/>
              <a:t> </a:t>
            </a:r>
            <a:r>
              <a:rPr lang="ru-RU" dirty="0" err="1" smtClean="0"/>
              <a:t>грошові</a:t>
            </a:r>
            <a:r>
              <a:rPr lang="ru-RU" dirty="0" smtClean="0"/>
              <a:t> </a:t>
            </a:r>
            <a:r>
              <a:rPr lang="ru-RU" dirty="0" err="1" smtClean="0"/>
              <a:t>перекази</a:t>
            </a:r>
            <a:r>
              <a:rPr lang="ru-RU" dirty="0" smtClean="0"/>
              <a:t>» (</a:t>
            </a:r>
            <a:r>
              <a:rPr lang="ru-RU" dirty="0" err="1" smtClean="0"/>
              <a:t>травень</a:t>
            </a:r>
            <a:r>
              <a:rPr lang="ru-RU" dirty="0" smtClean="0"/>
              <a:t> 2015 р.)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Досвід роботи національної системи запобігання та протидії відмиванню коштів і фінансуванню тероризму (2002 – 2018 </a:t>
            </a:r>
            <a:r>
              <a:rPr lang="uk-UA" dirty="0" err="1" smtClean="0"/>
              <a:t>р.р</a:t>
            </a:r>
            <a:r>
              <a:rPr lang="uk-UA" dirty="0" smtClean="0"/>
              <a:t>.)</a:t>
            </a:r>
            <a:r>
              <a:rPr lang="en-US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1190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811058" y="180975"/>
            <a:ext cx="8229600" cy="1139825"/>
          </a:xfrm>
        </p:spPr>
        <p:txBody>
          <a:bodyPr/>
          <a:lstStyle/>
          <a:p>
            <a:r>
              <a:rPr lang="uk-UA" sz="3600" b="1" dirty="0">
                <a:solidFill>
                  <a:srgbClr val="0070C0"/>
                </a:solidFill>
              </a:rPr>
              <a:t>Розвиток Закону</a:t>
            </a:r>
          </a:p>
        </p:txBody>
      </p:sp>
      <p:sp>
        <p:nvSpPr>
          <p:cNvPr id="5" name="Объект 1"/>
          <p:cNvSpPr txBox="1">
            <a:spLocks/>
          </p:cNvSpPr>
          <p:nvPr/>
        </p:nvSpPr>
        <p:spPr bwMode="auto">
          <a:xfrm>
            <a:off x="363985" y="1597981"/>
            <a:ext cx="1882066" cy="492736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buClr>
                <a:schemeClr val="bg2"/>
              </a:buClr>
              <a:buSzPct val="75000"/>
            </a:pPr>
            <a:r>
              <a:rPr lang="ru-RU" sz="2000" kern="0" dirty="0"/>
              <a:t>Закон </a:t>
            </a:r>
            <a:r>
              <a:rPr lang="uk-UA" sz="2000" kern="0" dirty="0"/>
              <a:t>України </a:t>
            </a:r>
          </a:p>
          <a:p>
            <a:pPr algn="ctr">
              <a:buClr>
                <a:schemeClr val="bg2"/>
              </a:buClr>
              <a:buSzPct val="75000"/>
            </a:pPr>
            <a:r>
              <a:rPr lang="uk-UA" kern="0" dirty="0"/>
              <a:t>«Про запобігання та протидію легалізації (відмиванню) доходів, одержаних злочинним шляхом</a:t>
            </a:r>
            <a:r>
              <a:rPr lang="ru-RU" kern="0" dirty="0"/>
              <a:t>»</a:t>
            </a:r>
          </a:p>
          <a:p>
            <a:pPr algn="ctr">
              <a:buClr>
                <a:schemeClr val="bg2"/>
              </a:buClr>
              <a:buSzPct val="75000"/>
            </a:pPr>
            <a:r>
              <a:rPr lang="ru-RU" sz="2000" b="1" kern="0" dirty="0" smtClean="0"/>
              <a:t>(</a:t>
            </a:r>
            <a:r>
              <a:rPr lang="ru-RU" sz="2000" b="1" kern="0" dirty="0"/>
              <a:t>2002 р</a:t>
            </a:r>
            <a:r>
              <a:rPr lang="ru-RU" sz="2000" b="1" kern="0" dirty="0" smtClean="0"/>
              <a:t>.)</a:t>
            </a:r>
            <a:endParaRPr lang="en-US" sz="2000" b="1" kern="0" dirty="0" smtClean="0"/>
          </a:p>
          <a:p>
            <a:pPr algn="ctr">
              <a:buClr>
                <a:schemeClr val="bg2"/>
              </a:buClr>
              <a:buSzPct val="75000"/>
            </a:pPr>
            <a:endParaRPr lang="ru-RU" sz="2000" b="1" kern="0" dirty="0" smtClean="0"/>
          </a:p>
          <a:p>
            <a:pPr algn="ctr">
              <a:buClr>
                <a:schemeClr val="bg2"/>
              </a:buClr>
              <a:buSzPct val="75000"/>
            </a:pPr>
            <a:endParaRPr lang="ru-RU" sz="2000" b="1" kern="0" dirty="0" smtClean="0"/>
          </a:p>
          <a:p>
            <a:pPr algn="ctr">
              <a:buClr>
                <a:schemeClr val="bg2"/>
              </a:buClr>
              <a:buSzPct val="75000"/>
            </a:pPr>
            <a:endParaRPr lang="ru-RU" sz="2000" b="1" kern="0" dirty="0" smtClean="0"/>
          </a:p>
          <a:p>
            <a:pPr algn="ctr">
              <a:buClr>
                <a:schemeClr val="bg2"/>
              </a:buClr>
              <a:buSzPct val="75000"/>
            </a:pPr>
            <a:r>
              <a:rPr lang="ru-RU" sz="2000" b="1" kern="0" dirty="0" err="1" smtClean="0"/>
              <a:t>Рекомендації</a:t>
            </a:r>
            <a:r>
              <a:rPr lang="ru-RU" sz="2000" b="1" kern="0" dirty="0" smtClean="0"/>
              <a:t> </a:t>
            </a:r>
            <a:r>
              <a:rPr lang="en-US" sz="2000" b="1" kern="0" dirty="0" smtClean="0"/>
              <a:t>FATF </a:t>
            </a:r>
          </a:p>
          <a:p>
            <a:pPr algn="ctr">
              <a:buClr>
                <a:schemeClr val="bg2"/>
              </a:buClr>
              <a:buSzPct val="75000"/>
            </a:pPr>
            <a:r>
              <a:rPr lang="en-US" sz="2000" b="1" kern="0" dirty="0" smtClean="0"/>
              <a:t>(1996</a:t>
            </a:r>
            <a:r>
              <a:rPr lang="uk-UA" sz="2000" b="1" kern="0" dirty="0" smtClean="0"/>
              <a:t> р.)</a:t>
            </a:r>
            <a:endParaRPr lang="ru-RU" sz="2000" b="1" kern="0" dirty="0"/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</a:pPr>
            <a:endParaRPr lang="uk-UA" sz="2000" kern="0" dirty="0"/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defRPr/>
            </a:pPr>
            <a:endParaRPr lang="uk-UA" sz="2400" kern="0" dirty="0"/>
          </a:p>
        </p:txBody>
      </p:sp>
      <p:sp>
        <p:nvSpPr>
          <p:cNvPr id="7" name="Объект 1"/>
          <p:cNvSpPr txBox="1">
            <a:spLocks noGrp="1"/>
          </p:cNvSpPr>
          <p:nvPr>
            <p:ph idx="1"/>
          </p:nvPr>
        </p:nvSpPr>
        <p:spPr bwMode="auto">
          <a:xfrm>
            <a:off x="2952028" y="1597978"/>
            <a:ext cx="2105837" cy="492736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 algn="ctr">
              <a:spcBef>
                <a:spcPts val="0"/>
              </a:spcBef>
              <a:buNone/>
              <a:defRPr/>
            </a:pPr>
            <a:r>
              <a:rPr lang="uk-UA" sz="2000" dirty="0"/>
              <a:t>Закон </a:t>
            </a:r>
          </a:p>
          <a:p>
            <a:pPr algn="ctr">
              <a:spcBef>
                <a:spcPts val="0"/>
              </a:spcBef>
              <a:buNone/>
              <a:defRPr/>
            </a:pPr>
            <a:r>
              <a:rPr lang="uk-UA" sz="2000" dirty="0"/>
              <a:t>України </a:t>
            </a:r>
          </a:p>
          <a:p>
            <a:pPr algn="ctr">
              <a:spcBef>
                <a:spcPts val="0"/>
              </a:spcBef>
              <a:buNone/>
              <a:defRPr/>
            </a:pPr>
            <a:r>
              <a:rPr lang="uk-UA" sz="1800" dirty="0"/>
              <a:t>«</a:t>
            </a:r>
            <a:r>
              <a:rPr lang="uk-UA" sz="1800" dirty="0" smtClean="0"/>
              <a:t>Про запобігання </a:t>
            </a:r>
            <a:r>
              <a:rPr lang="uk-UA" sz="1800" dirty="0"/>
              <a:t>та</a:t>
            </a:r>
          </a:p>
          <a:p>
            <a:pPr algn="ctr">
              <a:spcBef>
                <a:spcPts val="0"/>
              </a:spcBef>
              <a:buNone/>
              <a:defRPr/>
            </a:pPr>
            <a:r>
              <a:rPr lang="ru-RU" sz="1800" dirty="0"/>
              <a:t>п</a:t>
            </a:r>
            <a:r>
              <a:rPr lang="uk-UA" sz="1800" dirty="0" err="1" smtClean="0"/>
              <a:t>ротидію</a:t>
            </a:r>
            <a:r>
              <a:rPr lang="uk-UA" sz="1800" dirty="0" smtClean="0"/>
              <a:t> </a:t>
            </a:r>
            <a:r>
              <a:rPr lang="ru-RU" sz="1800" dirty="0" smtClean="0"/>
              <a:t>л</a:t>
            </a:r>
            <a:r>
              <a:rPr lang="uk-UA" sz="1800" dirty="0"/>
              <a:t>егалізації</a:t>
            </a:r>
          </a:p>
          <a:p>
            <a:pPr algn="ctr">
              <a:spcBef>
                <a:spcPts val="0"/>
              </a:spcBef>
              <a:buNone/>
              <a:defRPr/>
            </a:pPr>
            <a:r>
              <a:rPr lang="uk-UA" sz="1800" dirty="0"/>
              <a:t>(відмиванню)</a:t>
            </a:r>
          </a:p>
          <a:p>
            <a:pPr algn="ctr">
              <a:spcBef>
                <a:spcPts val="0"/>
              </a:spcBef>
              <a:buNone/>
              <a:defRPr/>
            </a:pPr>
            <a:r>
              <a:rPr lang="ru-RU" sz="1800" dirty="0"/>
              <a:t>д</a:t>
            </a:r>
            <a:r>
              <a:rPr lang="uk-UA" sz="1800" dirty="0" err="1" smtClean="0"/>
              <a:t>оходів</a:t>
            </a:r>
            <a:r>
              <a:rPr lang="uk-UA" sz="1800" dirty="0" smtClean="0"/>
              <a:t>, </a:t>
            </a:r>
            <a:r>
              <a:rPr lang="ru-RU" sz="1800" dirty="0" smtClean="0"/>
              <a:t>о</a:t>
            </a:r>
            <a:r>
              <a:rPr lang="uk-UA" sz="1800" dirty="0"/>
              <a:t>держаних</a:t>
            </a:r>
          </a:p>
          <a:p>
            <a:pPr algn="ctr">
              <a:spcBef>
                <a:spcPts val="0"/>
              </a:spcBef>
              <a:buNone/>
              <a:defRPr/>
            </a:pPr>
            <a:r>
              <a:rPr lang="uk-UA" sz="1800" dirty="0" smtClean="0"/>
              <a:t>злочинним шляхом</a:t>
            </a:r>
            <a:r>
              <a:rPr lang="uk-UA" sz="1800" dirty="0"/>
              <a:t>, </a:t>
            </a:r>
            <a:r>
              <a:rPr lang="uk-UA" sz="1800" dirty="0" smtClean="0"/>
              <a:t>або </a:t>
            </a:r>
            <a:r>
              <a:rPr lang="ru-RU" sz="1800" b="1" dirty="0" smtClean="0"/>
              <a:t>ф</a:t>
            </a:r>
            <a:r>
              <a:rPr lang="uk-UA" sz="1800" b="1" dirty="0"/>
              <a:t>інансуваню</a:t>
            </a:r>
          </a:p>
          <a:p>
            <a:pPr algn="ctr">
              <a:spcBef>
                <a:spcPts val="0"/>
              </a:spcBef>
              <a:buNone/>
              <a:defRPr/>
            </a:pPr>
            <a:r>
              <a:rPr lang="uk-UA" sz="1800" b="1" dirty="0"/>
              <a:t> тероризму</a:t>
            </a:r>
            <a:r>
              <a:rPr lang="uk-UA" sz="1800" dirty="0"/>
              <a:t>» </a:t>
            </a:r>
          </a:p>
          <a:p>
            <a:pPr algn="ctr">
              <a:spcBef>
                <a:spcPts val="0"/>
              </a:spcBef>
              <a:buNone/>
              <a:defRPr/>
            </a:pPr>
            <a:r>
              <a:rPr lang="uk-UA" sz="2000" b="1" dirty="0" smtClean="0"/>
              <a:t>(</a:t>
            </a:r>
            <a:r>
              <a:rPr lang="uk-UA" sz="2000" b="1" dirty="0"/>
              <a:t>2010 р.)</a:t>
            </a:r>
          </a:p>
          <a:p>
            <a:pPr marL="0" indent="0"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None/>
              <a:defRPr/>
            </a:pPr>
            <a:endParaRPr lang="uk-UA" sz="2400" kern="0" dirty="0" smtClean="0"/>
          </a:p>
          <a:p>
            <a:pPr marL="0" indent="0"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None/>
              <a:defRPr/>
            </a:pPr>
            <a:endParaRPr lang="uk-UA" sz="2400" kern="0" dirty="0" smtClean="0"/>
          </a:p>
          <a:p>
            <a:pPr marL="0" indent="0" algn="ctr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bg2"/>
              </a:buClr>
              <a:buSzPct val="75000"/>
              <a:buNone/>
              <a:defRPr/>
            </a:pPr>
            <a:r>
              <a:rPr lang="uk-UA" sz="2000" b="1" kern="0" dirty="0" smtClean="0"/>
              <a:t>Рекомендації </a:t>
            </a:r>
          </a:p>
          <a:p>
            <a:pPr marL="0" indent="0" algn="ctr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bg2"/>
              </a:buClr>
              <a:buSzPct val="75000"/>
              <a:buNone/>
              <a:defRPr/>
            </a:pPr>
            <a:r>
              <a:rPr lang="en-US" sz="2000" b="1" kern="0" dirty="0" smtClean="0"/>
              <a:t>FATF</a:t>
            </a:r>
          </a:p>
          <a:p>
            <a:pPr marL="0" indent="0" algn="ctr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bg2"/>
              </a:buClr>
              <a:buSzPct val="75000"/>
              <a:buNone/>
              <a:defRPr/>
            </a:pPr>
            <a:r>
              <a:rPr lang="en-US" sz="2000" b="1" kern="0" dirty="0" smtClean="0"/>
              <a:t>(20</a:t>
            </a:r>
            <a:r>
              <a:rPr lang="uk-UA" sz="2000" b="1" kern="0" dirty="0" smtClean="0"/>
              <a:t>10</a:t>
            </a:r>
            <a:r>
              <a:rPr lang="en-US" sz="2000" b="1" kern="0" dirty="0" smtClean="0"/>
              <a:t> </a:t>
            </a:r>
            <a:r>
              <a:rPr lang="uk-UA" sz="2000" b="1" kern="0" dirty="0" smtClean="0"/>
              <a:t>р.)</a:t>
            </a:r>
            <a:endParaRPr lang="uk-UA" sz="2000" b="1" kern="0" dirty="0"/>
          </a:p>
          <a:p>
            <a:pPr marL="0" indent="0"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None/>
              <a:defRPr/>
            </a:pPr>
            <a:endParaRPr lang="uk-UA" sz="2400" kern="0" dirty="0"/>
          </a:p>
        </p:txBody>
      </p: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914963" y="3708672"/>
            <a:ext cx="1368152" cy="705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 descr="C:\Users\Igor\Desktop\рост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989" y="115888"/>
            <a:ext cx="1481137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Объект 1"/>
          <p:cNvSpPr txBox="1">
            <a:spLocks/>
          </p:cNvSpPr>
          <p:nvPr/>
        </p:nvSpPr>
        <p:spPr bwMode="auto">
          <a:xfrm>
            <a:off x="5763842" y="1597980"/>
            <a:ext cx="2181673" cy="492736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buClr>
                <a:schemeClr val="bg2"/>
              </a:buClr>
              <a:buSzPct val="75000"/>
            </a:pPr>
            <a:r>
              <a:rPr lang="ru-RU" sz="2000" kern="0" dirty="0" smtClean="0"/>
              <a:t>Закон </a:t>
            </a:r>
            <a:r>
              <a:rPr lang="uk-UA" sz="2000" kern="0" dirty="0"/>
              <a:t>України </a:t>
            </a:r>
          </a:p>
          <a:p>
            <a:pPr algn="ctr">
              <a:buClr>
                <a:schemeClr val="bg2"/>
              </a:buClr>
              <a:buSzPct val="75000"/>
            </a:pPr>
            <a:r>
              <a:rPr lang="uk-UA" kern="0" dirty="0"/>
              <a:t>«Про запобігання та протидію легалізації (відмиванню) доходів, одержаних злочинним шляхом, фінансуванню тероризму </a:t>
            </a:r>
            <a:r>
              <a:rPr lang="uk-UA" b="1" kern="0" dirty="0"/>
              <a:t>та</a:t>
            </a:r>
            <a:r>
              <a:rPr lang="uk-UA" kern="0" dirty="0"/>
              <a:t> </a:t>
            </a:r>
            <a:r>
              <a:rPr lang="uk-UA" b="1" kern="0" dirty="0"/>
              <a:t>фінансуванню розповсюдження зброї масового знищення</a:t>
            </a:r>
            <a:r>
              <a:rPr lang="ru-RU" kern="0" dirty="0"/>
              <a:t>»</a:t>
            </a:r>
          </a:p>
          <a:p>
            <a:pPr algn="ctr">
              <a:buClr>
                <a:schemeClr val="bg2"/>
              </a:buClr>
              <a:buSzPct val="75000"/>
            </a:pPr>
            <a:r>
              <a:rPr lang="ru-RU" sz="2000" b="1" kern="0" dirty="0" smtClean="0"/>
              <a:t>(2014 </a:t>
            </a:r>
            <a:r>
              <a:rPr lang="ru-RU" sz="2000" b="1" kern="0" dirty="0"/>
              <a:t>р</a:t>
            </a:r>
            <a:r>
              <a:rPr lang="ru-RU" sz="2000" b="1" kern="0" dirty="0" smtClean="0"/>
              <a:t>.)</a:t>
            </a:r>
          </a:p>
          <a:p>
            <a:pPr algn="ctr">
              <a:buClr>
                <a:schemeClr val="bg2"/>
              </a:buClr>
              <a:buSzPct val="75000"/>
            </a:pPr>
            <a:endParaRPr lang="ru-RU" sz="2000" b="1" kern="0" dirty="0"/>
          </a:p>
          <a:p>
            <a:pPr algn="ctr" fontAlgn="base">
              <a:spcAft>
                <a:spcPct val="0"/>
              </a:spcAft>
              <a:buClr>
                <a:schemeClr val="bg2"/>
              </a:buClr>
              <a:buSzPct val="75000"/>
              <a:defRPr/>
            </a:pPr>
            <a:r>
              <a:rPr lang="uk-UA" sz="2000" b="1" kern="0" dirty="0" smtClean="0"/>
              <a:t>Рекомендації </a:t>
            </a:r>
            <a:endParaRPr lang="uk-UA" sz="2000" b="1" kern="0" dirty="0"/>
          </a:p>
          <a:p>
            <a:pPr algn="ctr" fontAlgn="base">
              <a:spcAft>
                <a:spcPct val="0"/>
              </a:spcAft>
              <a:buClr>
                <a:schemeClr val="bg2"/>
              </a:buClr>
              <a:buSzPct val="75000"/>
              <a:defRPr/>
            </a:pPr>
            <a:r>
              <a:rPr lang="en-US" sz="2000" b="1" kern="0" dirty="0"/>
              <a:t>FATF</a:t>
            </a:r>
          </a:p>
          <a:p>
            <a:pPr algn="ctr" fontAlgn="base">
              <a:spcAft>
                <a:spcPct val="0"/>
              </a:spcAft>
              <a:buClr>
                <a:schemeClr val="bg2"/>
              </a:buClr>
              <a:buSzPct val="75000"/>
              <a:defRPr/>
            </a:pPr>
            <a:r>
              <a:rPr lang="en-US" sz="2000" b="1" kern="0" dirty="0"/>
              <a:t>(</a:t>
            </a:r>
            <a:r>
              <a:rPr lang="en-US" sz="2000" b="1" kern="0" dirty="0" smtClean="0"/>
              <a:t>20</a:t>
            </a:r>
            <a:r>
              <a:rPr lang="uk-UA" sz="2000" b="1" kern="0" dirty="0" smtClean="0"/>
              <a:t>12</a:t>
            </a:r>
            <a:r>
              <a:rPr lang="en-US" sz="2000" b="1" kern="0" dirty="0" smtClean="0"/>
              <a:t> </a:t>
            </a:r>
            <a:r>
              <a:rPr lang="uk-UA" sz="2000" b="1" kern="0" dirty="0"/>
              <a:t>р.)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defRPr/>
            </a:pPr>
            <a:endParaRPr lang="uk-UA" sz="2400" kern="0" dirty="0"/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726777" y="3708672"/>
            <a:ext cx="1368152" cy="705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614428" y="3612497"/>
            <a:ext cx="1368152" cy="705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Объект 1"/>
          <p:cNvSpPr txBox="1">
            <a:spLocks/>
          </p:cNvSpPr>
          <p:nvPr/>
        </p:nvSpPr>
        <p:spPr bwMode="auto">
          <a:xfrm>
            <a:off x="8651492" y="1597978"/>
            <a:ext cx="3040399" cy="497323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buClr>
                <a:schemeClr val="bg2"/>
              </a:buClr>
              <a:buSzPct val="75000"/>
            </a:pPr>
            <a:r>
              <a:rPr lang="ru-RU" sz="2000" kern="0" dirty="0" smtClean="0"/>
              <a:t>Проект Закону </a:t>
            </a:r>
            <a:r>
              <a:rPr lang="uk-UA" sz="2000" kern="0" dirty="0"/>
              <a:t>України </a:t>
            </a:r>
          </a:p>
          <a:p>
            <a:pPr algn="ctr">
              <a:buClr>
                <a:schemeClr val="bg2"/>
              </a:buClr>
              <a:buSzPct val="75000"/>
            </a:pPr>
            <a:r>
              <a:rPr lang="uk-UA" kern="0" dirty="0"/>
              <a:t>«Про </a:t>
            </a:r>
            <a:r>
              <a:rPr lang="uk-UA" kern="0" dirty="0" smtClean="0"/>
              <a:t>внесення змін до деяких законодавчих актів України у сфері запобігання </a:t>
            </a:r>
            <a:r>
              <a:rPr lang="uk-UA" kern="0" dirty="0"/>
              <a:t>та протидію легалізації (відмиванню) доходів, одержаних злочинним шляхом, фінансуванню тероризму та </a:t>
            </a:r>
            <a:r>
              <a:rPr lang="uk-UA" kern="0" dirty="0" smtClean="0"/>
              <a:t>фінансуванню </a:t>
            </a:r>
            <a:r>
              <a:rPr lang="uk-UA" kern="0" dirty="0"/>
              <a:t>розповсюдження зброї масового знищення</a:t>
            </a:r>
            <a:r>
              <a:rPr lang="ru-RU" kern="0" dirty="0"/>
              <a:t>»</a:t>
            </a:r>
          </a:p>
          <a:p>
            <a:pPr algn="ctr">
              <a:buClr>
                <a:schemeClr val="bg2"/>
              </a:buClr>
              <a:buSzPct val="75000"/>
            </a:pPr>
            <a:r>
              <a:rPr lang="ru-RU" sz="2000" b="1" kern="0" dirty="0" smtClean="0"/>
              <a:t>(2018 </a:t>
            </a:r>
            <a:r>
              <a:rPr lang="ru-RU" sz="2000" b="1" kern="0" dirty="0"/>
              <a:t>р</a:t>
            </a:r>
            <a:r>
              <a:rPr lang="ru-RU" sz="2000" b="1" kern="0" dirty="0" smtClean="0"/>
              <a:t>.)</a:t>
            </a:r>
          </a:p>
          <a:p>
            <a:pPr algn="ctr">
              <a:buClr>
                <a:schemeClr val="bg2"/>
              </a:buClr>
              <a:buSzPct val="75000"/>
            </a:pPr>
            <a:endParaRPr lang="ru-RU" sz="2000" b="1" kern="0" dirty="0" smtClean="0"/>
          </a:p>
          <a:p>
            <a:pPr algn="ctr">
              <a:buClr>
                <a:schemeClr val="bg2"/>
              </a:buClr>
              <a:buSzPct val="75000"/>
            </a:pPr>
            <a:endParaRPr lang="ru-RU" sz="2000" b="1" kern="0" dirty="0"/>
          </a:p>
          <a:p>
            <a:pPr algn="ctr" fontAlgn="base">
              <a:spcAft>
                <a:spcPct val="0"/>
              </a:spcAft>
              <a:buClr>
                <a:schemeClr val="bg2"/>
              </a:buClr>
              <a:buSzPct val="75000"/>
              <a:defRPr/>
            </a:pPr>
            <a:r>
              <a:rPr lang="ru-RU" sz="2000" b="1" dirty="0"/>
              <a:t>Директива (ЄС) 2015/849 </a:t>
            </a:r>
            <a:endParaRPr lang="uk-UA" sz="2000" b="1" kern="0" dirty="0"/>
          </a:p>
          <a:p>
            <a:pPr algn="ctr" fontAlgn="base">
              <a:spcAft>
                <a:spcPct val="0"/>
              </a:spcAft>
              <a:buClr>
                <a:schemeClr val="bg2"/>
              </a:buClr>
              <a:buSzPct val="75000"/>
              <a:defRPr/>
            </a:pPr>
            <a:r>
              <a:rPr lang="en-US" sz="2000" b="1" kern="0" dirty="0" smtClean="0"/>
              <a:t>(20</a:t>
            </a:r>
            <a:r>
              <a:rPr lang="uk-UA" sz="2000" b="1" kern="0" dirty="0" smtClean="0"/>
              <a:t>15</a:t>
            </a:r>
            <a:r>
              <a:rPr lang="en-US" sz="2000" b="1" kern="0" dirty="0" smtClean="0"/>
              <a:t> </a:t>
            </a:r>
            <a:r>
              <a:rPr lang="uk-UA" sz="2000" b="1" kern="0" dirty="0"/>
              <a:t>р.)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defRPr/>
            </a:pPr>
            <a:endParaRPr lang="uk-UA" sz="2400" kern="0" dirty="0"/>
          </a:p>
        </p:txBody>
      </p:sp>
    </p:spTree>
    <p:extLst>
      <p:ext uri="{BB962C8B-B14F-4D97-AF65-F5344CB8AC3E}">
        <p14:creationId xmlns:p14="http://schemas.microsoft.com/office/powerpoint/2010/main" val="219219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4702" y="66502"/>
            <a:ext cx="10515600" cy="1158674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70C0"/>
                </a:solidFill>
                <a:latin typeface="+mn-lt"/>
              </a:rPr>
              <a:t>Необхідність прийняття проекту Закону визначена:</a:t>
            </a:r>
            <a:endParaRPr lang="uk-UA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305098"/>
            <a:ext cx="10515600" cy="4871865"/>
          </a:xfrm>
        </p:spPr>
        <p:txBody>
          <a:bodyPr>
            <a:normAutofit/>
          </a:bodyPr>
          <a:lstStyle/>
          <a:p>
            <a:pPr algn="just"/>
            <a:r>
              <a:rPr lang="uk-UA" sz="1800" b="1" u="sng" dirty="0" smtClean="0"/>
              <a:t>Угод</a:t>
            </a:r>
            <a:r>
              <a:rPr lang="uk-UA" sz="1800" b="1" u="sng" dirty="0"/>
              <a:t>а</a:t>
            </a:r>
            <a:r>
              <a:rPr lang="uk-UA" sz="1800" b="1" u="sng" dirty="0" smtClean="0"/>
              <a:t> </a:t>
            </a:r>
            <a:r>
              <a:rPr lang="uk-UA" sz="1800" b="1" u="sng" dirty="0"/>
              <a:t>про асоціацію </a:t>
            </a:r>
            <a:r>
              <a:rPr lang="uk-UA" sz="1800" dirty="0"/>
              <a:t>між Україною, з однієї сторони, та Європейським Союзом, Європейським співтовариством з атомної енергії і їхніми державами-членами, з іншої сторони </a:t>
            </a:r>
            <a:r>
              <a:rPr lang="uk-UA" sz="1800" dirty="0" smtClean="0"/>
              <a:t>ратифікована </a:t>
            </a:r>
            <a:r>
              <a:rPr lang="uk-UA" sz="1800" dirty="0"/>
              <a:t>Законом України від 16 вересня 2014 року № </a:t>
            </a:r>
            <a:r>
              <a:rPr lang="uk-UA" sz="1800" dirty="0" smtClean="0"/>
              <a:t>1678-VII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smtClean="0"/>
              <a:t>	</a:t>
            </a:r>
            <a:r>
              <a:rPr lang="uk-UA" sz="1800" b="1" dirty="0" smtClean="0"/>
              <a:t>Стаття </a:t>
            </a:r>
            <a:r>
              <a:rPr lang="uk-UA" sz="1800" b="1" dirty="0"/>
              <a:t>20 </a:t>
            </a:r>
            <a:r>
              <a:rPr lang="uk-UA" sz="1800" b="1" dirty="0" smtClean="0"/>
              <a:t>Боротьба </a:t>
            </a:r>
            <a:r>
              <a:rPr lang="uk-UA" sz="1800" b="1" dirty="0"/>
              <a:t>з легалізацією (відмиванням) коштів та фінансуванням </a:t>
            </a:r>
            <a:r>
              <a:rPr lang="uk-UA" sz="1800" b="1" dirty="0" smtClean="0"/>
              <a:t>тероризму</a:t>
            </a:r>
          </a:p>
          <a:p>
            <a:pPr marL="0" indent="0">
              <a:spcBef>
                <a:spcPts val="0"/>
              </a:spcBef>
              <a:buNone/>
            </a:pPr>
            <a:endParaRPr lang="uk-UA" sz="1800" dirty="0"/>
          </a:p>
          <a:p>
            <a:pPr lvl="0" algn="just">
              <a:spcBef>
                <a:spcPts val="0"/>
              </a:spcBef>
            </a:pPr>
            <a:r>
              <a:rPr lang="uk-UA" sz="1800" b="1" u="sng" dirty="0" smtClean="0"/>
              <a:t>Меморандум</a:t>
            </a:r>
            <a:r>
              <a:rPr lang="uk-UA" sz="1800" dirty="0" smtClean="0"/>
              <a:t> </a:t>
            </a:r>
            <a:r>
              <a:rPr lang="uk-UA" sz="1800" dirty="0"/>
              <a:t>про взаєморозуміння між Україною та Європейським союзом ратифікований Законом </a:t>
            </a:r>
            <a:r>
              <a:rPr lang="uk-UA" sz="1800" dirty="0" smtClean="0"/>
              <a:t>України від 08.11.2018 № 2613-</a:t>
            </a:r>
            <a:r>
              <a:rPr lang="en-US" sz="1800" dirty="0" smtClean="0"/>
              <a:t>VIII </a:t>
            </a:r>
            <a:r>
              <a:rPr lang="uk-UA" sz="1800" dirty="0" smtClean="0"/>
              <a:t>щодо </a:t>
            </a:r>
            <a:r>
              <a:rPr lang="uk-UA" sz="1800" dirty="0"/>
              <a:t>отримання макрофінансової допомоги в розмірі 1 мільярда </a:t>
            </a:r>
            <a:r>
              <a:rPr lang="uk-UA" sz="1800" dirty="0" smtClean="0"/>
              <a:t>євро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smtClean="0"/>
              <a:t>	</a:t>
            </a:r>
            <a:r>
              <a:rPr lang="uk-UA" sz="1800" b="1" dirty="0" smtClean="0"/>
              <a:t>Пункт 6 вимог до другого траншу Додатку </a:t>
            </a:r>
            <a:r>
              <a:rPr lang="uk-UA" sz="1800" b="1" dirty="0"/>
              <a:t>1 до </a:t>
            </a:r>
            <a:r>
              <a:rPr lang="uk-UA" sz="1800" b="1" dirty="0" smtClean="0"/>
              <a:t>Меморандуму</a:t>
            </a:r>
            <a:endParaRPr lang="en-US" sz="1800" b="1" dirty="0" smtClean="0"/>
          </a:p>
          <a:p>
            <a:pPr marL="0" lvl="0" indent="0">
              <a:spcBef>
                <a:spcPts val="0"/>
              </a:spcBef>
              <a:buNone/>
            </a:pPr>
            <a:endParaRPr lang="uk-UA" sz="1800" dirty="0" smtClean="0"/>
          </a:p>
          <a:p>
            <a:pPr lvl="0" algn="just">
              <a:spcBef>
                <a:spcPts val="0"/>
              </a:spcBef>
            </a:pPr>
            <a:r>
              <a:rPr lang="uk-UA" sz="1800" b="1" u="sng" dirty="0" smtClean="0"/>
              <a:t>Річна національна програма </a:t>
            </a:r>
            <a:r>
              <a:rPr lang="uk-UA" sz="1800" dirty="0" smtClean="0"/>
              <a:t>під егідою Комісії Україна-НАТО на 2018 рік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uk-UA" sz="1800" b="1" dirty="0"/>
              <a:t>	</a:t>
            </a:r>
            <a:r>
              <a:rPr lang="uk-UA" sz="1800" b="1" dirty="0" smtClean="0"/>
              <a:t>Пункт «1.1.1.4» Розділу І Основних заходів</a:t>
            </a:r>
          </a:p>
          <a:p>
            <a:pPr marL="0" lvl="0" indent="0" algn="just">
              <a:spcBef>
                <a:spcPts val="0"/>
              </a:spcBef>
              <a:buNone/>
            </a:pPr>
            <a:endParaRPr lang="uk-UA" sz="1800" b="1" dirty="0" smtClean="0"/>
          </a:p>
          <a:p>
            <a:pPr lvl="0" algn="just">
              <a:spcBef>
                <a:spcPts val="0"/>
              </a:spcBef>
            </a:pPr>
            <a:r>
              <a:rPr lang="uk-UA" sz="1800" b="1" u="sng" dirty="0" smtClean="0"/>
              <a:t>Меморандум</a:t>
            </a:r>
            <a:r>
              <a:rPr lang="uk-UA" sz="1800" b="1" dirty="0" smtClean="0"/>
              <a:t> </a:t>
            </a:r>
            <a:r>
              <a:rPr lang="uk-UA" sz="1800" dirty="0"/>
              <a:t>про співпрацю між Україною та </a:t>
            </a:r>
            <a:r>
              <a:rPr lang="uk-UA" sz="1800" dirty="0" smtClean="0"/>
              <a:t>МВФ</a:t>
            </a:r>
            <a:r>
              <a:rPr lang="en-US" sz="1800" dirty="0" smtClean="0"/>
              <a:t> </a:t>
            </a:r>
            <a:endParaRPr lang="uk-UA" sz="1800" dirty="0" smtClean="0"/>
          </a:p>
          <a:p>
            <a:pPr marL="0" lvl="0" indent="0" algn="just">
              <a:spcBef>
                <a:spcPts val="0"/>
              </a:spcBef>
              <a:buNone/>
            </a:pPr>
            <a:r>
              <a:rPr lang="uk-UA" sz="1800" dirty="0"/>
              <a:t>	</a:t>
            </a:r>
            <a:r>
              <a:rPr lang="uk-UA" sz="1800" b="1" dirty="0" smtClean="0"/>
              <a:t>Пункт «36е» </a:t>
            </a:r>
            <a:endParaRPr lang="en-US" sz="1800" b="1" dirty="0" smtClean="0"/>
          </a:p>
          <a:p>
            <a:pPr marL="0" lvl="0" indent="0" algn="just">
              <a:spcBef>
                <a:spcPts val="0"/>
              </a:spcBef>
              <a:buNone/>
            </a:pPr>
            <a:endParaRPr lang="en-US" sz="1800" dirty="0" smtClean="0"/>
          </a:p>
          <a:p>
            <a:pPr lvl="0" algn="just">
              <a:spcBef>
                <a:spcPts val="0"/>
              </a:spcBef>
            </a:pPr>
            <a:r>
              <a:rPr lang="uk-UA" sz="1800" b="1" u="sng" dirty="0" smtClean="0"/>
              <a:t>Рекомендації</a:t>
            </a:r>
            <a:r>
              <a:rPr lang="uk-UA" sz="1800" dirty="0" smtClean="0"/>
              <a:t> </a:t>
            </a:r>
            <a:r>
              <a:rPr lang="uk-UA" sz="1800" dirty="0"/>
              <a:t>Комітету експертів Ради Європи з оцінки заходів протидії відмиванню коштів та фінансуванню тероризму (</a:t>
            </a:r>
            <a:r>
              <a:rPr lang="en-US" sz="1800" dirty="0"/>
              <a:t>MONEYVEL) </a:t>
            </a:r>
            <a:r>
              <a:rPr lang="uk-UA" sz="1800" dirty="0"/>
              <a:t>зазначені в Звіті за результатами п’ятого раунду взаємної оцінки </a:t>
            </a:r>
            <a:r>
              <a:rPr lang="uk-UA" sz="1800" dirty="0" smtClean="0"/>
              <a:t>України</a:t>
            </a:r>
            <a:endParaRPr lang="uk-UA" sz="1800" dirty="0"/>
          </a:p>
          <a:p>
            <a:pPr>
              <a:spcBef>
                <a:spcPts val="0"/>
              </a:spcBef>
            </a:pPr>
            <a:endParaRPr lang="uk-UA" sz="1800" dirty="0"/>
          </a:p>
          <a:p>
            <a:pPr>
              <a:spcBef>
                <a:spcPts val="0"/>
              </a:spcBef>
            </a:pPr>
            <a:endParaRPr lang="uk-UA" sz="1400" dirty="0"/>
          </a:p>
          <a:p>
            <a:pPr marL="0" lvl="0" indent="0">
              <a:buNone/>
            </a:pPr>
            <a:endParaRPr lang="uk-UA" sz="2000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84595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Мета проекту </a:t>
            </a:r>
            <a:r>
              <a:rPr lang="uk-UA" sz="28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Закону</a:t>
            </a:r>
            <a:endParaRPr lang="uk-UA" sz="28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464816"/>
            <a:ext cx="10515600" cy="4712147"/>
          </a:xfrm>
        </p:spPr>
        <p:txBody>
          <a:bodyPr/>
          <a:lstStyle/>
          <a:p>
            <a:pPr lvl="0"/>
            <a:r>
              <a:rPr lang="uk-UA" dirty="0"/>
              <a:t>імплементація в національне законодавство Директиви Європейський парламент та Рада Європейського Союзу 2015/849 «Про запобігання використанню фінансової системи для відмивання грошей та фінансування тероризму</a:t>
            </a:r>
            <a:r>
              <a:rPr lang="uk-UA" dirty="0" smtClean="0"/>
              <a:t>»;</a:t>
            </a:r>
          </a:p>
          <a:p>
            <a:pPr marL="0" lvl="0" indent="0">
              <a:buNone/>
            </a:pPr>
            <a:endParaRPr lang="uk-UA" dirty="0"/>
          </a:p>
          <a:p>
            <a:pPr lvl="0"/>
            <a:r>
              <a:rPr lang="uk-UA" dirty="0"/>
              <a:t>удосконалення законодавства з питань запобігання і протидії легалізації (відмиванню) доходів, забезпечення реалізації положень нових міжнародних стандартів у сфері протидії відмиванню коштів та боротьби з фінансуванням тероризму.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25552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9993"/>
          </a:xfrm>
        </p:spPr>
        <p:txBody>
          <a:bodyPr>
            <a:normAutofit/>
          </a:bodyPr>
          <a:lstStyle/>
          <a:p>
            <a:r>
              <a:rPr lang="uk-UA" sz="3600" dirty="0">
                <a:solidFill>
                  <a:srgbClr val="0070C0"/>
                </a:solidFill>
              </a:rPr>
              <a:t>Запобігання та протидія ґрунтується на </a:t>
            </a:r>
            <a:r>
              <a:rPr lang="uk-UA" sz="3600" b="1" u="sng" dirty="0" smtClean="0">
                <a:solidFill>
                  <a:srgbClr val="0070C0"/>
                </a:solidFill>
              </a:rPr>
              <a:t>принципах</a:t>
            </a:r>
            <a:r>
              <a:rPr lang="uk-UA" sz="3600" b="1" dirty="0" smtClean="0">
                <a:solidFill>
                  <a:srgbClr val="0070C0"/>
                </a:solidFill>
              </a:rPr>
              <a:t>:</a:t>
            </a:r>
            <a:endParaRPr lang="uk-UA" sz="3600" b="1" dirty="0">
              <a:solidFill>
                <a:srgbClr val="0070C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225118"/>
            <a:ext cx="10515600" cy="4951845"/>
          </a:xfrm>
        </p:spPr>
        <p:txBody>
          <a:bodyPr>
            <a:normAutofit fontScale="85000" lnSpcReduction="10000"/>
          </a:bodyPr>
          <a:lstStyle/>
          <a:p>
            <a:r>
              <a:rPr lang="uk-UA" dirty="0"/>
              <a:t>пріоритетності захисту законних інтересів громадян, суспільства і держави </a:t>
            </a:r>
            <a:endParaRPr lang="uk-UA" dirty="0" smtClean="0"/>
          </a:p>
          <a:p>
            <a:r>
              <a:rPr lang="uk-UA" dirty="0"/>
              <a:t>пріоритетності заходів запобігання над заходами протидії під час проведення фінансового </a:t>
            </a:r>
            <a:r>
              <a:rPr lang="uk-UA" dirty="0" smtClean="0"/>
              <a:t>моніторингу</a:t>
            </a:r>
          </a:p>
          <a:p>
            <a:r>
              <a:rPr lang="uk-UA" dirty="0"/>
              <a:t>застосування ризик-орієнтованого підходу під час проведення фінансового </a:t>
            </a:r>
            <a:r>
              <a:rPr lang="uk-UA" dirty="0" smtClean="0"/>
              <a:t>моніторингу</a:t>
            </a:r>
          </a:p>
          <a:p>
            <a:r>
              <a:rPr lang="uk-UA" dirty="0"/>
              <a:t>координованості взаємодії учасників національної системи запобігання та </a:t>
            </a:r>
            <a:r>
              <a:rPr lang="uk-UA" dirty="0" smtClean="0"/>
              <a:t>протидії</a:t>
            </a:r>
          </a:p>
          <a:p>
            <a:r>
              <a:rPr lang="uk-UA" dirty="0"/>
              <a:t>невідворотності покарання та переконливості і пропорційності заходів впливу (санкцій) за порушення законодавства у сфері </a:t>
            </a:r>
            <a:r>
              <a:rPr lang="uk-UA" dirty="0" smtClean="0"/>
              <a:t>ПВК/ФТ</a:t>
            </a:r>
          </a:p>
          <a:p>
            <a:r>
              <a:rPr lang="uk-UA" dirty="0"/>
              <a:t>збереження, захисту інформації та повноти, актуальності і своєчасності інформаційного </a:t>
            </a:r>
            <a:r>
              <a:rPr lang="uk-UA" dirty="0" smtClean="0"/>
              <a:t>обміну</a:t>
            </a:r>
          </a:p>
          <a:p>
            <a:r>
              <a:rPr lang="uk-UA" dirty="0"/>
              <a:t>співробітництва та взаємодії у </a:t>
            </a:r>
            <a:r>
              <a:rPr lang="uk-UA" dirty="0" smtClean="0"/>
              <a:t>сфері ПВК/ФТ </a:t>
            </a:r>
            <a:r>
              <a:rPr lang="uk-UA" dirty="0"/>
              <a:t>з іноземними державами, їх відповідними органами, міжнародними, міжурядовими організаціями</a:t>
            </a:r>
          </a:p>
        </p:txBody>
      </p:sp>
    </p:spTree>
    <p:extLst>
      <p:ext uri="{BB962C8B-B14F-4D97-AF65-F5344CB8AC3E}">
        <p14:creationId xmlns:p14="http://schemas.microsoft.com/office/powerpoint/2010/main" val="1906374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7030"/>
          </a:xfrm>
        </p:spPr>
        <p:txBody>
          <a:bodyPr>
            <a:normAutofit/>
          </a:bodyPr>
          <a:lstStyle/>
          <a:p>
            <a:r>
              <a:rPr lang="uk-UA" sz="2800" b="1" u="sng" dirty="0">
                <a:solidFill>
                  <a:schemeClr val="accent5"/>
                </a:solidFill>
              </a:rPr>
              <a:t>Визначено нових </a:t>
            </a:r>
            <a:r>
              <a:rPr lang="uk-UA" sz="2800" b="1" u="sng" dirty="0" smtClean="0">
                <a:solidFill>
                  <a:schemeClr val="accent5"/>
                </a:solidFill>
              </a:rPr>
              <a:t>СПФМ:</a:t>
            </a:r>
            <a:endParaRPr lang="uk-UA" sz="28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932156"/>
            <a:ext cx="10515600" cy="524480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b="1" u="sng" dirty="0" smtClean="0"/>
              <a:t>Діючі СПФМ:</a:t>
            </a:r>
          </a:p>
          <a:p>
            <a:pPr marL="0" indent="0">
              <a:buNone/>
            </a:pPr>
            <a:r>
              <a:rPr lang="uk-UA" dirty="0" smtClean="0"/>
              <a:t>банки</a:t>
            </a:r>
            <a:r>
              <a:rPr lang="uk-UA" dirty="0"/>
              <a:t>, </a:t>
            </a:r>
            <a:r>
              <a:rPr lang="uk-UA" dirty="0" smtClean="0"/>
              <a:t>страховики, </a:t>
            </a:r>
            <a:r>
              <a:rPr lang="uk-UA" dirty="0"/>
              <a:t>кредитні спілки, ломбарди, небанківські фінансові </a:t>
            </a:r>
            <a:r>
              <a:rPr lang="uk-UA" dirty="0" smtClean="0"/>
              <a:t>установи, </a:t>
            </a:r>
            <a:r>
              <a:rPr lang="uk-UA" dirty="0"/>
              <a:t>платіжні </a:t>
            </a:r>
            <a:r>
              <a:rPr lang="uk-UA" dirty="0" smtClean="0"/>
              <a:t>організації, </a:t>
            </a:r>
            <a:r>
              <a:rPr lang="uk-UA" dirty="0"/>
              <a:t>товарні та інші </a:t>
            </a:r>
            <a:r>
              <a:rPr lang="uk-UA" dirty="0" smtClean="0"/>
              <a:t>біржі, професійні </a:t>
            </a:r>
            <a:r>
              <a:rPr lang="uk-UA" dirty="0"/>
              <a:t>учасники фондового ринку (ринку цінних </a:t>
            </a:r>
            <a:r>
              <a:rPr lang="uk-UA" dirty="0" smtClean="0"/>
              <a:t>паперів), оператори </a:t>
            </a:r>
            <a:r>
              <a:rPr lang="uk-UA" dirty="0"/>
              <a:t>поштового </a:t>
            </a:r>
            <a:r>
              <a:rPr lang="uk-UA" dirty="0" smtClean="0"/>
              <a:t>зв’язку, філії </a:t>
            </a:r>
            <a:r>
              <a:rPr lang="uk-UA" dirty="0"/>
              <a:t>або представництва іноземних суб’єктів господарської діяльності, які надають фінансові послуги на території </a:t>
            </a:r>
            <a:r>
              <a:rPr lang="uk-UA" dirty="0" smtClean="0"/>
              <a:t>України;   </a:t>
            </a:r>
            <a:r>
              <a:rPr lang="uk-UA" dirty="0"/>
              <a:t>аудитори, суб’єкти аудиторської </a:t>
            </a:r>
            <a:r>
              <a:rPr lang="uk-UA" dirty="0" smtClean="0"/>
              <a:t>діяльності, бухгалтери</a:t>
            </a:r>
            <a:r>
              <a:rPr lang="uk-UA" dirty="0"/>
              <a:t>, суб’єкти господарювання, що надають послуги з бухгалтерського </a:t>
            </a:r>
            <a:r>
              <a:rPr lang="uk-UA" dirty="0" smtClean="0"/>
              <a:t>обліку, </a:t>
            </a:r>
            <a:r>
              <a:rPr lang="uk-UA" dirty="0"/>
              <a:t>адвокати, адвокатські бюро та/або </a:t>
            </a:r>
            <a:r>
              <a:rPr lang="uk-UA" dirty="0" smtClean="0"/>
              <a:t>об’єднання, нотаріуси, </a:t>
            </a:r>
            <a:r>
              <a:rPr lang="uk-UA" dirty="0"/>
              <a:t>суб’єкти господарювання, що надають </a:t>
            </a:r>
            <a:r>
              <a:rPr lang="uk-UA" dirty="0" smtClean="0"/>
              <a:t>посередницькі </a:t>
            </a:r>
            <a:r>
              <a:rPr lang="uk-UA" dirty="0"/>
              <a:t>послуги під час здійснення операцій з купівлі-продажу нерухомого </a:t>
            </a:r>
            <a:r>
              <a:rPr lang="uk-UA" dirty="0" smtClean="0"/>
              <a:t>майна, </a:t>
            </a:r>
            <a:r>
              <a:rPr lang="uk-UA" dirty="0"/>
              <a:t>суб’єкти господарювання, що здійснюють торгівлю за готівку дорогоцінними металами і дорогоцінним камінням та виробами з </a:t>
            </a:r>
            <a:r>
              <a:rPr lang="uk-UA" dirty="0" smtClean="0"/>
              <a:t>них, </a:t>
            </a:r>
            <a:r>
              <a:rPr lang="uk-UA" dirty="0"/>
              <a:t>суб’єкти господарювання, що надають послуги у сфері лотерей та/або азартних </a:t>
            </a:r>
            <a:r>
              <a:rPr lang="uk-UA" dirty="0" smtClean="0"/>
              <a:t>ігор</a:t>
            </a:r>
            <a:endParaRPr lang="uk-UA" dirty="0"/>
          </a:p>
          <a:p>
            <a:pPr marL="0" indent="0">
              <a:buNone/>
            </a:pPr>
            <a:r>
              <a:rPr lang="uk-UA" b="1" u="sng" dirty="0" smtClean="0"/>
              <a:t>Нові СПФМ:</a:t>
            </a:r>
          </a:p>
          <a:p>
            <a:r>
              <a:rPr lang="uk-UA" dirty="0" smtClean="0"/>
              <a:t>суб’єкти господарювання, що надають інформаційно-консультаційні послуги з питань оподаткування (крім осіб, що надають послуги в рамках трудових правовідносин);</a:t>
            </a:r>
          </a:p>
          <a:p>
            <a:r>
              <a:rPr lang="uk-UA" dirty="0" smtClean="0"/>
              <a:t>особи, які надають послуги щодо створення, забезпечення діяльності або управління юридичними особами (крім осіб, що надають послуги в рамках трудових правовідносин).</a:t>
            </a:r>
          </a:p>
          <a:p>
            <a:pPr marL="0" indent="0">
              <a:buNone/>
            </a:pPr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261381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3941" y="190558"/>
            <a:ext cx="10515600" cy="798657"/>
          </a:xfrm>
        </p:spPr>
        <p:txBody>
          <a:bodyPr>
            <a:normAutofit/>
          </a:bodyPr>
          <a:lstStyle/>
          <a:p>
            <a:r>
              <a:rPr lang="uk-UA" sz="3200" b="1" u="sng" dirty="0">
                <a:solidFill>
                  <a:schemeClr val="accent5"/>
                </a:solidFill>
              </a:rPr>
              <a:t>Надано визначення термінів</a:t>
            </a:r>
            <a:r>
              <a:rPr lang="uk-UA" sz="3200" b="1" u="sng" dirty="0" smtClean="0">
                <a:solidFill>
                  <a:schemeClr val="accent5"/>
                </a:solidFill>
              </a:rPr>
              <a:t>:</a:t>
            </a:r>
            <a:endParaRPr lang="uk-UA" sz="3200" b="1" dirty="0">
              <a:solidFill>
                <a:schemeClr val="accent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713508" y="989215"/>
            <a:ext cx="10515600" cy="558615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uk-UA" sz="2600" dirty="0" smtClean="0"/>
              <a:t>агент;</a:t>
            </a:r>
          </a:p>
          <a:p>
            <a:pPr marL="0" indent="0">
              <a:buNone/>
            </a:pPr>
            <a:r>
              <a:rPr lang="uk-UA" sz="2600" dirty="0" smtClean="0"/>
              <a:t>активи, що пов’язані з тероризмом та його фінансуванням, розповсюдженням зброї масового знищення та його фінансуванням;</a:t>
            </a:r>
          </a:p>
          <a:p>
            <a:pPr marL="0" indent="0">
              <a:buNone/>
            </a:pPr>
            <a:r>
              <a:rPr lang="uk-UA" sz="2600" dirty="0" smtClean="0"/>
              <a:t>банк-оболонка;</a:t>
            </a:r>
          </a:p>
          <a:p>
            <a:pPr marL="0" indent="0">
              <a:buNone/>
            </a:pPr>
            <a:r>
              <a:rPr lang="uk-UA" sz="2600" dirty="0" smtClean="0"/>
              <a:t>вигодоодержувач (вигодонабувач) трасту;</a:t>
            </a:r>
          </a:p>
          <a:p>
            <a:pPr marL="0" indent="0">
              <a:buNone/>
            </a:pPr>
            <a:r>
              <a:rPr lang="uk-UA" sz="2600" dirty="0" smtClean="0"/>
              <a:t>група; </a:t>
            </a:r>
          </a:p>
          <a:p>
            <a:pPr marL="0" indent="0">
              <a:buNone/>
            </a:pPr>
            <a:r>
              <a:rPr lang="uk-UA" sz="2600" dirty="0" smtClean="0"/>
              <a:t>джерело коштів, пов’язаних з фінансовою(ми) операцією(ми);</a:t>
            </a:r>
          </a:p>
          <a:p>
            <a:pPr marL="0" indent="0">
              <a:buNone/>
            </a:pPr>
            <a:r>
              <a:rPr lang="uk-UA" sz="2600" dirty="0" smtClean="0"/>
              <a:t>джерело статків (багатства);</a:t>
            </a:r>
          </a:p>
          <a:p>
            <a:pPr marL="0" indent="0">
              <a:buNone/>
            </a:pPr>
            <a:r>
              <a:rPr lang="uk-UA" sz="2600" dirty="0" smtClean="0"/>
              <a:t>замороження активів;</a:t>
            </a:r>
          </a:p>
          <a:p>
            <a:pPr marL="0" indent="0">
              <a:buNone/>
            </a:pPr>
            <a:r>
              <a:rPr lang="uk-UA" sz="2600" dirty="0"/>
              <a:t>кореспондентські відносини; </a:t>
            </a:r>
          </a:p>
          <a:p>
            <a:pPr marL="0" indent="0">
              <a:buNone/>
            </a:pPr>
            <a:r>
              <a:rPr lang="uk-UA" sz="2600" dirty="0"/>
              <a:t>належна перевірка;</a:t>
            </a:r>
          </a:p>
          <a:p>
            <a:pPr marL="0" indent="0">
              <a:buNone/>
            </a:pPr>
            <a:r>
              <a:rPr lang="uk-UA" sz="2600" dirty="0"/>
              <a:t>номінальний утримувач (номінальний власник);</a:t>
            </a:r>
          </a:p>
          <a:p>
            <a:pPr marL="0" indent="0">
              <a:buNone/>
            </a:pPr>
            <a:r>
              <a:rPr lang="uk-UA" sz="2600" dirty="0"/>
              <a:t>офіційне джерело; </a:t>
            </a:r>
          </a:p>
          <a:p>
            <a:pPr marL="0" indent="0">
              <a:buNone/>
            </a:pPr>
            <a:r>
              <a:rPr lang="uk-UA" sz="2600" dirty="0"/>
              <a:t>посилені заходи належної перевірки;</a:t>
            </a:r>
          </a:p>
          <a:p>
            <a:pPr marL="0" indent="0">
              <a:buNone/>
            </a:pPr>
            <a:r>
              <a:rPr lang="uk-UA" sz="2600" dirty="0"/>
              <a:t>послуги у сфері лотерей та/або азартних ігор;</a:t>
            </a:r>
          </a:p>
          <a:p>
            <a:pPr marL="0" indent="0">
              <a:buNone/>
            </a:pPr>
            <a:r>
              <a:rPr lang="uk-UA" sz="2600" dirty="0"/>
              <a:t>ризик-орієнтований підхід; </a:t>
            </a:r>
          </a:p>
          <a:p>
            <a:pPr marL="0" indent="0">
              <a:buNone/>
            </a:pPr>
            <a:r>
              <a:rPr lang="uk-UA" sz="2600" dirty="0"/>
              <a:t>спрощені заходи належної перевірки; </a:t>
            </a:r>
          </a:p>
          <a:p>
            <a:pPr marL="0" indent="0">
              <a:buNone/>
            </a:pPr>
            <a:r>
              <a:rPr lang="uk-UA" sz="2600" dirty="0"/>
              <a:t>структура </a:t>
            </a:r>
            <a:r>
              <a:rPr lang="uk-UA" sz="2600" dirty="0" smtClean="0"/>
              <a:t>власності</a:t>
            </a:r>
            <a:r>
              <a:rPr lang="uk-UA" sz="2600" dirty="0"/>
              <a:t>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uk-UA" sz="2000" dirty="0" smtClean="0"/>
          </a:p>
          <a:p>
            <a:pPr marL="0" indent="0">
              <a:buNone/>
            </a:pP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94082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0220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Оцінка ризиків </a:t>
            </a:r>
            <a:endParaRPr lang="uk-UA" sz="28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48968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u="sng" dirty="0" smtClean="0"/>
              <a:t>Встановлено обов'язок СПФМ:</a:t>
            </a:r>
          </a:p>
          <a:p>
            <a:r>
              <a:rPr lang="uk-UA" dirty="0" smtClean="0"/>
              <a:t>забезпечувати функціонування належної системи управління ризиками, </a:t>
            </a:r>
          </a:p>
          <a:p>
            <a:r>
              <a:rPr lang="uk-UA" dirty="0" smtClean="0"/>
              <a:t>застосування у своїй діяльності ризик-орієнтовного підходу та вжиття належних та ефективних заходів з метою мінімізації ризиків;</a:t>
            </a:r>
          </a:p>
          <a:p>
            <a:r>
              <a:rPr lang="uk-UA" dirty="0" smtClean="0"/>
              <a:t>здійснювати оцінку/переоцінку ризиків, </a:t>
            </a:r>
          </a:p>
          <a:p>
            <a:r>
              <a:rPr lang="uk-UA" dirty="0" smtClean="0"/>
              <a:t>підтримувати в актуальному стані інформацію щодо оцінки ризиків, притаманних його діяльності (ризик-профіль суб’єкта первинного фінансового моніторингу), та ризику своїх клієнтів,</a:t>
            </a:r>
          </a:p>
          <a:p>
            <a:r>
              <a:rPr lang="uk-UA" dirty="0" smtClean="0"/>
              <a:t>при визначенні критеріїв ризиків враховувати типологічні дослідження у сфері ПВК/ФТ, результати Національної оцінки ризиків, рекомендації СДФМ.</a:t>
            </a:r>
          </a:p>
        </p:txBody>
      </p:sp>
    </p:spTree>
    <p:extLst>
      <p:ext uri="{BB962C8B-B14F-4D97-AF65-F5344CB8AC3E}">
        <p14:creationId xmlns:p14="http://schemas.microsoft.com/office/powerpoint/2010/main" val="395907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7217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Оцінка ризиків </a:t>
            </a:r>
            <a:endParaRPr lang="uk-UA" sz="28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072342"/>
            <a:ext cx="10515600" cy="51046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u="sng" dirty="0" smtClean="0"/>
              <a:t>Розширено перелік клієнтів з високим ризиком за рахунок:</a:t>
            </a:r>
          </a:p>
          <a:p>
            <a:r>
              <a:rPr lang="uk-UA" dirty="0"/>
              <a:t>клієнтів, включених до </a:t>
            </a:r>
            <a:r>
              <a:rPr lang="uk-UA" dirty="0" smtClean="0"/>
              <a:t>Переліку осіб, </a:t>
            </a:r>
            <a:r>
              <a:rPr lang="uk-UA" dirty="0"/>
              <a:t>клієнтів, які є представниками осіб, включених до Переліку </a:t>
            </a:r>
            <a:r>
              <a:rPr lang="uk-UA" dirty="0" smtClean="0"/>
              <a:t>осіб;</a:t>
            </a:r>
          </a:p>
          <a:p>
            <a:endParaRPr lang="uk-UA" dirty="0" smtClean="0"/>
          </a:p>
          <a:p>
            <a:r>
              <a:rPr lang="uk-UA" dirty="0"/>
              <a:t>клієнтів, стосовно яких </a:t>
            </a:r>
            <a:r>
              <a:rPr lang="uk-UA" dirty="0" smtClean="0"/>
              <a:t>застосовані </a:t>
            </a:r>
            <a:r>
              <a:rPr lang="uk-UA" dirty="0"/>
              <a:t>спеціальні економічні та інші обмежувальні заходи (</a:t>
            </a:r>
            <a:r>
              <a:rPr lang="uk-UA" b="1" dirty="0"/>
              <a:t>санкції</a:t>
            </a:r>
            <a:r>
              <a:rPr lang="uk-UA" dirty="0"/>
              <a:t>) відповідно до статті 5 Закону України «Про санкції</a:t>
            </a:r>
            <a:r>
              <a:rPr lang="uk-UA" dirty="0" smtClean="0"/>
              <a:t>»;</a:t>
            </a:r>
          </a:p>
          <a:p>
            <a:endParaRPr lang="uk-UA" dirty="0"/>
          </a:p>
          <a:p>
            <a:r>
              <a:rPr lang="uk-UA" dirty="0"/>
              <a:t>клієнтів, місцем проживання (перебування, реєстрації) яких є держава, віднесена Кабінетом Міністрів України до переліку </a:t>
            </a:r>
            <a:r>
              <a:rPr lang="uk-UA" b="1" dirty="0"/>
              <a:t>офшорних зон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3623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1908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Оцінка ризиків</a:t>
            </a:r>
            <a:endParaRPr lang="uk-UA" sz="28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197034"/>
            <a:ext cx="10515600" cy="4979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u="sng" dirty="0" smtClean="0"/>
              <a:t>Визначено випадки встановлення неприйнятно високого ризику ділових відносин (фінансової операції без встановлення ділових відносин):</a:t>
            </a:r>
          </a:p>
          <a:p>
            <a:pPr marL="0" indent="0">
              <a:buNone/>
            </a:pPr>
            <a:endParaRPr lang="uk-UA" u="sng" dirty="0" smtClean="0"/>
          </a:p>
          <a:p>
            <a:pPr marL="0" indent="0">
              <a:buNone/>
            </a:pPr>
            <a:r>
              <a:rPr lang="uk-UA" dirty="0" smtClean="0"/>
              <a:t>у разі, якщо СПФМ не може виконувати визначені Законом обов’язки або  мінімізувати виявлені ризики, пов’язані з таким клієнтом або фінансовою операцією;</a:t>
            </a:r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у разі наявності обґрунтованих підозр, за результатами вивчення підозрілої діяльності клієнта, що така діяльність може бути фіктивною</a:t>
            </a:r>
          </a:p>
          <a:p>
            <a:pPr marL="0" indent="0">
              <a:buNone/>
            </a:pPr>
            <a:endParaRPr lang="uk-UA" u="sng" dirty="0"/>
          </a:p>
        </p:txBody>
      </p:sp>
    </p:spTree>
    <p:extLst>
      <p:ext uri="{BB962C8B-B14F-4D97-AF65-F5344CB8AC3E}">
        <p14:creationId xmlns:p14="http://schemas.microsoft.com/office/powerpoint/2010/main" val="23126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3004"/>
            <a:ext cx="10515600" cy="623454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Зобов'язання щодо повідомлення</a:t>
            </a:r>
            <a:endParaRPr lang="uk-UA" sz="2800" b="1" dirty="0">
              <a:solidFill>
                <a:schemeClr val="accent5">
                  <a:lumMod val="50000"/>
                </a:schemeClr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656705"/>
            <a:ext cx="10515600" cy="60459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u="sng" dirty="0" smtClean="0">
                <a:ea typeface="Verdana" panose="020B0604030504040204" pitchFamily="34" charset="0"/>
                <a:cs typeface="Verdana" panose="020B0604030504040204" pitchFamily="34" charset="0"/>
              </a:rPr>
              <a:t>Встановлено обов'язок СПФМ повідомляти </a:t>
            </a:r>
            <a:r>
              <a:rPr lang="uk-UA" sz="2400" u="sng" dirty="0" err="1" smtClean="0">
                <a:ea typeface="Verdana" panose="020B0604030504040204" pitchFamily="34" charset="0"/>
                <a:cs typeface="Verdana" panose="020B0604030504040204" pitchFamily="34" charset="0"/>
              </a:rPr>
              <a:t>Держфінмоніторингу</a:t>
            </a:r>
            <a:r>
              <a:rPr lang="uk-UA" sz="2400" u="sng" dirty="0" smtClean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2400" u="sng" dirty="0">
                <a:ea typeface="Verdana" panose="020B0604030504040204" pitchFamily="34" charset="0"/>
                <a:cs typeface="Verdana" panose="020B0604030504040204" pitchFamily="34" charset="0"/>
              </a:rPr>
              <a:t>про:</a:t>
            </a:r>
          </a:p>
          <a:p>
            <a:pPr marL="0" indent="0">
              <a:buNone/>
            </a:pPr>
            <a:r>
              <a:rPr lang="uk-UA" sz="2400" b="1" dirty="0">
                <a:ea typeface="Verdana" panose="020B0604030504040204" pitchFamily="34" charset="0"/>
                <a:cs typeface="Verdana" panose="020B0604030504040204" pitchFamily="34" charset="0"/>
              </a:rPr>
              <a:t>а)</a:t>
            </a:r>
            <a:r>
              <a:rPr lang="uk-UA" sz="2400" dirty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2400" dirty="0" smtClean="0">
                <a:ea typeface="Verdana" panose="020B0604030504040204" pitchFamily="34" charset="0"/>
                <a:cs typeface="Verdana" panose="020B0604030504040204" pitchFamily="34" charset="0"/>
              </a:rPr>
              <a:t>фінансові </a:t>
            </a:r>
            <a:r>
              <a:rPr lang="uk-UA" sz="2400" dirty="0">
                <a:ea typeface="Verdana" panose="020B0604030504040204" pitchFamily="34" charset="0"/>
                <a:cs typeface="Verdana" panose="020B0604030504040204" pitchFamily="34" charset="0"/>
              </a:rPr>
              <a:t>операції </a:t>
            </a:r>
            <a:r>
              <a:rPr lang="uk-UA" sz="2400" dirty="0" smtClean="0">
                <a:ea typeface="Verdana" panose="020B0604030504040204" pitchFamily="34" charset="0"/>
                <a:cs typeface="Verdana" panose="020B0604030504040204" pitchFamily="34" charset="0"/>
              </a:rPr>
              <a:t>осіб, які мають реєстрацію</a:t>
            </a:r>
            <a:r>
              <a:rPr lang="uk-UA" sz="2400" dirty="0">
                <a:ea typeface="Verdana" panose="020B0604030504040204" pitchFamily="34" charset="0"/>
                <a:cs typeface="Verdana" panose="020B0604030504040204" pitchFamily="34" charset="0"/>
              </a:rPr>
              <a:t>, місце проживання чи місцезнаходження в державі (на території), що не виконує </a:t>
            </a:r>
            <a:r>
              <a:rPr lang="uk-UA" sz="2400" dirty="0" smtClean="0">
                <a:ea typeface="Verdana" panose="020B0604030504040204" pitchFamily="34" charset="0"/>
                <a:cs typeface="Verdana" panose="020B0604030504040204" pitchFamily="34" charset="0"/>
              </a:rPr>
              <a:t>рекомендації у </a:t>
            </a:r>
            <a:r>
              <a:rPr lang="uk-UA" sz="2400" dirty="0">
                <a:ea typeface="Verdana" panose="020B0604030504040204" pitchFamily="34" charset="0"/>
                <a:cs typeface="Verdana" panose="020B0604030504040204" pitchFamily="34" charset="0"/>
              </a:rPr>
              <a:t>сфері </a:t>
            </a:r>
            <a:r>
              <a:rPr lang="uk-UA" sz="2400" dirty="0" smtClean="0">
                <a:ea typeface="Verdana" panose="020B0604030504040204" pitchFamily="34" charset="0"/>
                <a:cs typeface="Verdana" panose="020B0604030504040204" pitchFamily="34" charset="0"/>
              </a:rPr>
              <a:t>ПВК/ФТ - </a:t>
            </a:r>
            <a:r>
              <a:rPr lang="uk-UA" sz="24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протягом </a:t>
            </a:r>
            <a:r>
              <a:rPr lang="uk-UA" sz="2400" b="1" dirty="0">
                <a:ea typeface="Verdana" panose="020B0604030504040204" pitchFamily="34" charset="0"/>
                <a:cs typeface="Verdana" panose="020B0604030504040204" pitchFamily="34" charset="0"/>
              </a:rPr>
              <a:t>п’яти робочих днів </a:t>
            </a:r>
            <a:r>
              <a:rPr lang="uk-UA" sz="2400" dirty="0">
                <a:ea typeface="Verdana" panose="020B0604030504040204" pitchFamily="34" charset="0"/>
                <a:cs typeface="Verdana" panose="020B0604030504040204" pitchFamily="34" charset="0"/>
              </a:rPr>
              <a:t>з дня їх проведення (спроби проведення);</a:t>
            </a:r>
          </a:p>
          <a:p>
            <a:pPr marL="0" indent="0">
              <a:buNone/>
            </a:pPr>
            <a:r>
              <a:rPr lang="uk-UA" sz="2400" b="1" dirty="0">
                <a:ea typeface="Verdana" panose="020B0604030504040204" pitchFamily="34" charset="0"/>
                <a:cs typeface="Verdana" panose="020B0604030504040204" pitchFamily="34" charset="0"/>
              </a:rPr>
              <a:t>б)</a:t>
            </a:r>
            <a:r>
              <a:rPr lang="uk-UA" sz="2400" dirty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2400" dirty="0" smtClean="0">
                <a:ea typeface="Verdana" panose="020B0604030504040204" pitchFamily="34" charset="0"/>
                <a:cs typeface="Verdana" panose="020B0604030504040204" pitchFamily="34" charset="0"/>
              </a:rPr>
              <a:t>фінансові операції  із </a:t>
            </a:r>
            <a:r>
              <a:rPr lang="uk-UA" sz="2400" dirty="0">
                <a:ea typeface="Verdana" panose="020B0604030504040204" pitchFamily="34" charset="0"/>
                <a:cs typeface="Verdana" panose="020B0604030504040204" pitchFamily="34" charset="0"/>
              </a:rPr>
              <a:t>переказу коштів за кордон </a:t>
            </a:r>
            <a:r>
              <a:rPr lang="uk-UA" sz="2400" dirty="0" smtClean="0">
                <a:ea typeface="Verdana" panose="020B0604030504040204" pitchFamily="34" charset="0"/>
                <a:cs typeface="Verdana" panose="020B0604030504040204" pitchFamily="34" charset="0"/>
              </a:rPr>
              <a:t>та фінансові </a:t>
            </a:r>
            <a:r>
              <a:rPr lang="uk-UA" sz="2400" dirty="0">
                <a:ea typeface="Verdana" panose="020B0604030504040204" pitchFamily="34" charset="0"/>
                <a:cs typeface="Verdana" panose="020B0604030504040204" pitchFamily="34" charset="0"/>
              </a:rPr>
              <a:t>операції з готівкою (внесення, переказ, отримання коштів</a:t>
            </a:r>
            <a:r>
              <a:rPr lang="uk-UA" sz="2400" dirty="0" smtClean="0">
                <a:ea typeface="Verdana" panose="020B0604030504040204" pitchFamily="34" charset="0"/>
                <a:cs typeface="Verdana" panose="020B0604030504040204" pitchFamily="34" charset="0"/>
              </a:rPr>
              <a:t>)  – </a:t>
            </a:r>
            <a:r>
              <a:rPr lang="uk-UA" sz="2400" b="1" dirty="0">
                <a:ea typeface="Verdana" panose="020B0604030504040204" pitchFamily="34" charset="0"/>
                <a:cs typeface="Verdana" panose="020B0604030504040204" pitchFamily="34" charset="0"/>
              </a:rPr>
              <a:t>один раз на місяць протягом п’яти робочих днів місяця</a:t>
            </a:r>
            <a:r>
              <a:rPr lang="uk-UA" sz="2400" dirty="0">
                <a:ea typeface="Verdana" panose="020B0604030504040204" pitchFamily="34" charset="0"/>
                <a:cs typeface="Verdana" panose="020B0604030504040204" pitchFamily="34" charset="0"/>
              </a:rPr>
              <a:t>, наступного за звітним;</a:t>
            </a:r>
          </a:p>
          <a:p>
            <a:pPr marL="0" indent="0">
              <a:buNone/>
            </a:pPr>
            <a:r>
              <a:rPr lang="uk-UA" sz="2400" b="1" dirty="0">
                <a:ea typeface="Verdana" panose="020B0604030504040204" pitchFamily="34" charset="0"/>
                <a:cs typeface="Verdana" panose="020B0604030504040204" pitchFamily="34" charset="0"/>
              </a:rPr>
              <a:t>в)</a:t>
            </a:r>
            <a:r>
              <a:rPr lang="uk-UA" sz="2400" dirty="0">
                <a:ea typeface="Verdana" panose="020B0604030504040204" pitchFamily="34" charset="0"/>
                <a:cs typeface="Verdana" panose="020B0604030504040204" pitchFamily="34" charset="0"/>
              </a:rPr>
              <a:t> підозрілі фінансові операції (діяльність) – </a:t>
            </a:r>
            <a:r>
              <a:rPr lang="uk-UA" sz="2400" b="1" dirty="0">
                <a:ea typeface="Verdana" panose="020B0604030504040204" pitchFamily="34" charset="0"/>
                <a:cs typeface="Verdana" panose="020B0604030504040204" pitchFamily="34" charset="0"/>
              </a:rPr>
              <a:t>негайно після виникнення достатніх підстав </a:t>
            </a:r>
            <a:r>
              <a:rPr lang="uk-UA" sz="2400" dirty="0">
                <a:ea typeface="Verdana" panose="020B0604030504040204" pitchFamily="34" charset="0"/>
                <a:cs typeface="Verdana" panose="020B0604030504040204" pitchFamily="34" charset="0"/>
              </a:rPr>
              <a:t>для </a:t>
            </a:r>
            <a:r>
              <a:rPr lang="uk-UA" sz="2400" dirty="0" smtClean="0">
                <a:ea typeface="Verdana" panose="020B0604030504040204" pitchFamily="34" charset="0"/>
                <a:cs typeface="Verdana" panose="020B0604030504040204" pitchFamily="34" charset="0"/>
              </a:rPr>
              <a:t>підозри;</a:t>
            </a:r>
            <a:endParaRPr lang="uk-UA" sz="2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uk-UA" sz="2400" b="1" dirty="0">
                <a:ea typeface="Verdana" panose="020B0604030504040204" pitchFamily="34" charset="0"/>
                <a:cs typeface="Verdana" panose="020B0604030504040204" pitchFamily="34" charset="0"/>
              </a:rPr>
              <a:t>г)</a:t>
            </a:r>
            <a:r>
              <a:rPr lang="uk-UA" sz="2400" dirty="0">
                <a:ea typeface="Verdana" panose="020B0604030504040204" pitchFamily="34" charset="0"/>
                <a:cs typeface="Verdana" panose="020B0604030504040204" pitchFamily="34" charset="0"/>
              </a:rPr>
              <a:t> підозрілі фінансові операції (діяльність), стосовно яких є підстави підозрювати, що вони пов’язані, стосуються або призначені для фінансування тероризму чи фінансування розповсюдження зброї масового знищення, – </a:t>
            </a:r>
            <a:r>
              <a:rPr lang="uk-UA" sz="2400" b="1" dirty="0">
                <a:ea typeface="Verdana" panose="020B0604030504040204" pitchFamily="34" charset="0"/>
                <a:cs typeface="Verdana" panose="020B0604030504040204" pitchFamily="34" charset="0"/>
              </a:rPr>
              <a:t>негайно в день їх/її </a:t>
            </a:r>
            <a:r>
              <a:rPr lang="uk-UA" sz="24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виявлення</a:t>
            </a:r>
            <a:r>
              <a:rPr lang="uk-UA" sz="2400" dirty="0" smtClean="0"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  <a:endParaRPr lang="uk-UA" sz="2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uk-UA" sz="2400" b="1" dirty="0">
                <a:ea typeface="Verdana" panose="020B0604030504040204" pitchFamily="34" charset="0"/>
                <a:cs typeface="Verdana" panose="020B0604030504040204" pitchFamily="34" charset="0"/>
              </a:rPr>
              <a:t>ґ)</a:t>
            </a:r>
            <a:r>
              <a:rPr lang="uk-UA" sz="2400" dirty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2400" dirty="0" smtClean="0">
                <a:ea typeface="Verdana" panose="020B0604030504040204" pitchFamily="34" charset="0"/>
                <a:cs typeface="Verdana" panose="020B0604030504040204" pitchFamily="34" charset="0"/>
              </a:rPr>
              <a:t>розбіжності про КБВ, </a:t>
            </a:r>
            <a:r>
              <a:rPr lang="uk-UA" sz="2400" dirty="0">
                <a:ea typeface="Verdana" panose="020B0604030504040204" pitchFamily="34" charset="0"/>
                <a:cs typeface="Verdana" panose="020B0604030504040204" pitchFamily="34" charset="0"/>
              </a:rPr>
              <a:t>які містяться в </a:t>
            </a:r>
            <a:r>
              <a:rPr lang="uk-UA" sz="2400" dirty="0" smtClean="0">
                <a:ea typeface="Verdana" panose="020B0604030504040204" pitchFamily="34" charset="0"/>
                <a:cs typeface="Verdana" panose="020B0604030504040204" pitchFamily="34" charset="0"/>
              </a:rPr>
              <a:t>ЄДР та </a:t>
            </a:r>
            <a:r>
              <a:rPr lang="uk-UA" sz="2400" dirty="0">
                <a:ea typeface="Verdana" panose="020B0604030504040204" pitchFamily="34" charset="0"/>
                <a:cs typeface="Verdana" panose="020B0604030504040204" pitchFamily="34" charset="0"/>
              </a:rPr>
              <a:t>інформацією про </a:t>
            </a:r>
            <a:r>
              <a:rPr lang="uk-UA" sz="2400" dirty="0" smtClean="0">
                <a:ea typeface="Verdana" panose="020B0604030504040204" pitchFamily="34" charset="0"/>
                <a:cs typeface="Verdana" panose="020B0604030504040204" pitchFamily="34" charset="0"/>
              </a:rPr>
              <a:t>КБВ, </a:t>
            </a:r>
            <a:r>
              <a:rPr lang="uk-UA" sz="2400" dirty="0">
                <a:ea typeface="Verdana" panose="020B0604030504040204" pitchFamily="34" charset="0"/>
                <a:cs typeface="Verdana" panose="020B0604030504040204" pitchFamily="34" charset="0"/>
              </a:rPr>
              <a:t>отриманою </a:t>
            </a:r>
            <a:r>
              <a:rPr lang="uk-UA" sz="2400" dirty="0" smtClean="0">
                <a:ea typeface="Verdana" panose="020B0604030504040204" pitchFamily="34" charset="0"/>
                <a:cs typeface="Verdana" panose="020B0604030504040204" pitchFamily="34" charset="0"/>
              </a:rPr>
              <a:t>СПФМ </a:t>
            </a:r>
            <a:r>
              <a:rPr lang="uk-UA" sz="2400" dirty="0">
                <a:ea typeface="Verdana" panose="020B0604030504040204" pitchFamily="34" charset="0"/>
                <a:cs typeface="Verdana" panose="020B0604030504040204" pitchFamily="34" charset="0"/>
              </a:rPr>
              <a:t>– </a:t>
            </a:r>
            <a:r>
              <a:rPr lang="uk-UA" sz="2400" b="1" dirty="0">
                <a:ea typeface="Verdana" panose="020B0604030504040204" pitchFamily="34" charset="0"/>
                <a:cs typeface="Verdana" panose="020B0604030504040204" pitchFamily="34" charset="0"/>
              </a:rPr>
              <a:t>один раз на </a:t>
            </a:r>
            <a:r>
              <a:rPr lang="uk-UA" sz="24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місяць</a:t>
            </a:r>
            <a:r>
              <a:rPr lang="uk-UA" sz="2400" dirty="0" smtClean="0"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uk-UA" sz="24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29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0070C0"/>
                </a:solidFill>
                <a:latin typeface="+mn-lt"/>
              </a:rPr>
              <a:t>Наслідки запровадження змін в зобов'язаннях щодо повідомлень</a:t>
            </a:r>
            <a:endParaRPr lang="uk-UA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597981"/>
            <a:ext cx="10515600" cy="4578982"/>
          </a:xfrm>
        </p:spPr>
        <p:txBody>
          <a:bodyPr>
            <a:normAutofit lnSpcReduction="10000"/>
          </a:bodyPr>
          <a:lstStyle/>
          <a:p>
            <a:r>
              <a:rPr lang="uk-UA" sz="3200" dirty="0" smtClean="0"/>
              <a:t>автоматизація процесів виявлення та подання до </a:t>
            </a:r>
            <a:r>
              <a:rPr lang="uk-UA" sz="3200" dirty="0" err="1" smtClean="0"/>
              <a:t>Держфінмоінторингу</a:t>
            </a:r>
            <a:r>
              <a:rPr lang="uk-UA" sz="3200" dirty="0" smtClean="0"/>
              <a:t> інформації про порогові фінансові операції</a:t>
            </a:r>
          </a:p>
          <a:p>
            <a:r>
              <a:rPr lang="uk-UA" sz="3200" dirty="0" smtClean="0"/>
              <a:t>зменшення впливу людського фактору на процеси, зменшення ручної роботи персоналу, </a:t>
            </a:r>
          </a:p>
          <a:p>
            <a:r>
              <a:rPr lang="uk-UA" sz="3200" dirty="0" smtClean="0"/>
              <a:t>покращення якості подання інформації по підозрілим фінансовим операціям</a:t>
            </a:r>
          </a:p>
          <a:p>
            <a:r>
              <a:rPr lang="uk-UA" sz="3200" dirty="0" smtClean="0">
                <a:ea typeface="Verdana" panose="020B0604030504040204" pitchFamily="34" charset="0"/>
                <a:cs typeface="Verdana" panose="020B0604030504040204" pitchFamily="34" charset="0"/>
              </a:rPr>
              <a:t>актуалізація інформації </a:t>
            </a:r>
            <a:r>
              <a:rPr lang="uk-UA" sz="3200" dirty="0">
                <a:ea typeface="Verdana" panose="020B0604030504040204" pitchFamily="34" charset="0"/>
                <a:cs typeface="Verdana" panose="020B0604030504040204" pitchFamily="34" charset="0"/>
              </a:rPr>
              <a:t>про </a:t>
            </a:r>
            <a:r>
              <a:rPr lang="uk-UA" sz="3200" dirty="0" smtClean="0">
                <a:ea typeface="Verdana" panose="020B0604030504040204" pitchFamily="34" charset="0"/>
                <a:cs typeface="Verdana" panose="020B0604030504040204" pitchFamily="34" charset="0"/>
              </a:rPr>
              <a:t>КБВ в Єдиному </a:t>
            </a:r>
            <a:r>
              <a:rPr lang="uk-UA" sz="3200" dirty="0">
                <a:ea typeface="Verdana" panose="020B0604030504040204" pitchFamily="34" charset="0"/>
                <a:cs typeface="Verdana" panose="020B0604030504040204" pitchFamily="34" charset="0"/>
              </a:rPr>
              <a:t>державному реєстрі юридичних осіб, фізичних осіб – підприємців та громадських </a:t>
            </a:r>
            <a:r>
              <a:rPr lang="uk-UA" sz="3200" dirty="0" smtClean="0">
                <a:ea typeface="Verdana" panose="020B0604030504040204" pitchFamily="34" charset="0"/>
                <a:cs typeface="Verdana" panose="020B0604030504040204" pitchFamily="34" charset="0"/>
              </a:rPr>
              <a:t>формувань</a:t>
            </a:r>
            <a:endParaRPr lang="uk-UA" sz="3200" dirty="0" smtClean="0"/>
          </a:p>
          <a:p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44698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7655"/>
            <a:ext cx="10515600" cy="86113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 smtClean="0">
                <a:solidFill>
                  <a:srgbClr val="0070C0"/>
                </a:solidFill>
              </a:rPr>
              <a:t>Зміни у виявленні та звітуванні </a:t>
            </a:r>
            <a:br>
              <a:rPr lang="uk-UA" sz="3600" b="1" dirty="0" smtClean="0">
                <a:solidFill>
                  <a:srgbClr val="0070C0"/>
                </a:solidFill>
              </a:rPr>
            </a:br>
            <a:r>
              <a:rPr lang="uk-UA" sz="3600" b="1" dirty="0" smtClean="0">
                <a:solidFill>
                  <a:srgbClr val="0070C0"/>
                </a:solidFill>
              </a:rPr>
              <a:t>про порогові фінансові операції</a:t>
            </a:r>
            <a:endParaRPr lang="uk-UA" sz="3600" b="1" dirty="0">
              <a:solidFill>
                <a:srgbClr val="0070C0"/>
              </a:solidFill>
            </a:endParaRPr>
          </a:p>
        </p:txBody>
      </p:sp>
      <p:graphicFrame>
        <p:nvGraphicFramePr>
          <p:cNvPr id="5" name="Місце для вмісту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934073"/>
              </p:ext>
            </p:extLst>
          </p:nvPr>
        </p:nvGraphicFramePr>
        <p:xfrm>
          <a:off x="838200" y="958788"/>
          <a:ext cx="10515600" cy="5469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6046014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385694686"/>
                    </a:ext>
                  </a:extLst>
                </a:gridCol>
              </a:tblGrid>
              <a:tr h="435005"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Закон 1702 (чинний)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 smtClean="0"/>
                        <a:t>Проект Закону</a:t>
                      </a:r>
                      <a:endParaRPr lang="uk-UA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250184"/>
                  </a:ext>
                </a:extLst>
              </a:tr>
              <a:tr h="1413769"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/>
                        <a:t>17</a:t>
                      </a:r>
                    </a:p>
                    <a:p>
                      <a:pPr algn="ctr"/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ознак фінансових операцій по обов’язковому фінансовому моніторингу (для порогових фінансових операцій)</a:t>
                      </a:r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/>
                        <a:t>4</a:t>
                      </a:r>
                    </a:p>
                    <a:p>
                      <a:pPr algn="ctr"/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ознак фінансових операцій для порогових фінансових операцій</a:t>
                      </a:r>
                      <a:endParaRPr lang="uk-UA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651772"/>
                  </a:ext>
                </a:extLst>
              </a:tr>
              <a:tr h="1187389"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/>
                        <a:t>150000 грн.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поріг звітування для СПФМ по обов’язковому фінансовому моніторингу (для порогових фінансових операцій)</a:t>
                      </a:r>
                      <a:endParaRPr lang="uk-UA" sz="1800" b="1" dirty="0" smtClean="0"/>
                    </a:p>
                    <a:p>
                      <a:pPr algn="ctr"/>
                      <a:endParaRPr lang="uk-U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/>
                        <a:t>300000 грн.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поріг звітування для СПФМ по пороговим фінансовим операціям</a:t>
                      </a:r>
                      <a:endParaRPr lang="uk-UA" sz="1800" b="1" dirty="0" smtClean="0"/>
                    </a:p>
                    <a:p>
                      <a:pPr algn="ctr"/>
                      <a:endParaRPr lang="uk-UA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425534"/>
                  </a:ext>
                </a:extLst>
              </a:tr>
              <a:tr h="2066278">
                <a:tc gridSpan="2">
                  <a:txBody>
                    <a:bodyPr/>
                    <a:lstStyle/>
                    <a:p>
                      <a:pPr algn="just"/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Відповідно до Аналізу регуляторного впливу до законопроекту в результаті прийняття Законопроекту витрати для одного великого та середнього суб’єкта господарювання на виявлення, реєстрацію та подання до </a:t>
                      </a:r>
                      <a:r>
                        <a:rPr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Держфінмоніторингу</a:t>
                      </a: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повідомлень про порогові фінансові операції скоротяться на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458352 </a:t>
                      </a: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грн. в рік. </a:t>
                      </a:r>
                    </a:p>
                    <a:p>
                      <a:pPr algn="just"/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Відповідно до тесту малого підприємництва витрати на рік суб’єктів малого підприємництва, на яких розповсюджується дія регуляторного акту в разі прийняття Законопроекту скоротяться на </a:t>
                      </a:r>
                      <a:r>
                        <a:rPr lang="uk-UA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745222.1</a:t>
                      </a: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грн. </a:t>
                      </a:r>
                      <a:endParaRPr lang="uk-UA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uk-U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8052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86039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0070C0"/>
                </a:solidFill>
                <a:latin typeface="+mn-lt"/>
              </a:rPr>
              <a:t>Ознаки для </a:t>
            </a:r>
            <a:r>
              <a:rPr lang="uk-UA" sz="3200" b="1" dirty="0">
                <a:solidFill>
                  <a:srgbClr val="0070C0"/>
                </a:solidFill>
                <a:latin typeface="+mn-lt"/>
              </a:rPr>
              <a:t>порогових фінансових </a:t>
            </a:r>
            <a:r>
              <a:rPr lang="uk-UA" sz="3200" b="1" dirty="0" smtClean="0">
                <a:solidFill>
                  <a:srgbClr val="0070C0"/>
                </a:solidFill>
                <a:latin typeface="+mn-lt"/>
              </a:rPr>
              <a:t>операцій, інформація про які надсилається до </a:t>
            </a:r>
            <a:r>
              <a:rPr lang="uk-UA" sz="3200" b="1" dirty="0" err="1" smtClean="0">
                <a:solidFill>
                  <a:srgbClr val="0070C0"/>
                </a:solidFill>
                <a:latin typeface="+mn-lt"/>
              </a:rPr>
              <a:t>Держфінмоніторингу</a:t>
            </a:r>
            <a:endParaRPr lang="uk-UA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sz="3200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фінансові операції осіб, які мають реєстрацію, місце проживання чи місцезнаходження в державі (на території), що не виконує рекомендації у сфері </a:t>
            </a:r>
            <a:r>
              <a:rPr lang="uk-UA" sz="3200" dirty="0" smtClean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ПВК/ФТ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3200" dirty="0">
                <a:ea typeface="Verdana" panose="020B0604030504040204" pitchFamily="34" charset="0"/>
                <a:cs typeface="Verdana" panose="020B0604030504040204" pitchFamily="34" charset="0"/>
              </a:rPr>
              <a:t>фінансові операції з готівкою (внесення, переказ, отримання коштів</a:t>
            </a:r>
            <a:r>
              <a:rPr lang="uk-UA" sz="3200" dirty="0" smtClean="0"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3200" dirty="0"/>
              <a:t>фінансові операції політично значущих осіб, членів їх сім’ї та/або пов’язаних </a:t>
            </a:r>
            <a:r>
              <a:rPr lang="uk-UA" sz="3200" dirty="0" smtClean="0"/>
              <a:t>осіб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3200" dirty="0"/>
              <a:t>фінансові операції із переказу коштів за кордон (в тому числі до держав, віднесених Кабінетом Міністрів України до офшорних зон</a:t>
            </a:r>
            <a:r>
              <a:rPr lang="uk-UA" sz="3200" dirty="0" smtClean="0"/>
              <a:t>).</a:t>
            </a:r>
            <a:endParaRPr lang="uk-UA" sz="3200" dirty="0"/>
          </a:p>
          <a:p>
            <a:pPr marL="514350" indent="-514350">
              <a:buFont typeface="+mj-lt"/>
              <a:buAutoNum type="arabicPeriod"/>
            </a:pPr>
            <a:endParaRPr lang="uk-UA" sz="1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uk-UA" sz="1800" dirty="0" smtClean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36154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4788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Регулювання та нагляд</a:t>
            </a:r>
            <a:endParaRPr lang="uk-UA" sz="28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065320"/>
            <a:ext cx="10515600" cy="511164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uk-UA" sz="4000" u="sng" dirty="0" smtClean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uk-UA" sz="4000" u="sng" dirty="0" smtClean="0">
                <a:ea typeface="Verdana" panose="020B0604030504040204" pitchFamily="34" charset="0"/>
                <a:cs typeface="Verdana" panose="020B0604030504040204" pitchFamily="34" charset="0"/>
              </a:rPr>
              <a:t>Змінено повноваження СДФМ щодо здійснення нагляду за СПФМ:</a:t>
            </a:r>
          </a:p>
          <a:p>
            <a:pPr marL="0" indent="0">
              <a:buNone/>
            </a:pPr>
            <a:endParaRPr lang="uk-UA" sz="4000" dirty="0" smtClean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uk-UA" sz="4000" dirty="0" smtClean="0">
                <a:ea typeface="Verdana" panose="020B0604030504040204" pitchFamily="34" charset="0"/>
                <a:cs typeface="Verdana" panose="020B0604030504040204" pitchFamily="34" charset="0"/>
              </a:rPr>
              <a:t>нагляд за платіжними організаціями, учасниками чи членами платіжних систем, які є резидентами, національними операторами поштового зв’язку у частині надання ними фінансової послуги щодо переказу коштів віднесено до компетенції </a:t>
            </a:r>
            <a:r>
              <a:rPr lang="uk-UA" sz="40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Національного банку України</a:t>
            </a:r>
            <a:r>
              <a:rPr lang="uk-UA" sz="4000" dirty="0" smtClean="0"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</a:p>
          <a:p>
            <a:pPr marL="0" indent="0">
              <a:buNone/>
            </a:pPr>
            <a:endParaRPr lang="uk-UA" sz="4000" dirty="0" smtClean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uk-UA" sz="4000" dirty="0" smtClean="0">
                <a:ea typeface="Verdana" panose="020B0604030504040204" pitchFamily="34" charset="0"/>
                <a:cs typeface="Verdana" panose="020B0604030504040204" pitchFamily="34" charset="0"/>
              </a:rPr>
              <a:t>нагляд за суб’єктами господарювання, які надають інформаційно-консультаційні послуги з питань оподаткування віднесено до компетенції </a:t>
            </a:r>
            <a:r>
              <a:rPr lang="uk-UA" sz="40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Міністерства фінансів України</a:t>
            </a:r>
            <a:r>
              <a:rPr lang="uk-UA" sz="4000" dirty="0" smtClean="0"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</a:p>
          <a:p>
            <a:pPr marL="0" indent="0">
              <a:buNone/>
            </a:pPr>
            <a:endParaRPr lang="uk-UA" sz="4000" dirty="0" smtClean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uk-UA" sz="4000" dirty="0" smtClean="0">
                <a:ea typeface="Verdana" panose="020B0604030504040204" pitchFamily="34" charset="0"/>
                <a:cs typeface="Verdana" panose="020B0604030504040204" pitchFamily="34" charset="0"/>
              </a:rPr>
              <a:t>нагляд за особами, які надають послуги щодо створення, забезпечення діяльності або управління юридичними особами віднесено до компетенції </a:t>
            </a:r>
            <a:r>
              <a:rPr lang="uk-UA" sz="40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Міністерства юстиції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395429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5035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 smtClean="0">
                <a:solidFill>
                  <a:schemeClr val="accent5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Регулювання та нагляд</a:t>
            </a:r>
            <a:endParaRPr lang="uk-UA" sz="3200" b="1" dirty="0">
              <a:solidFill>
                <a:schemeClr val="accent5">
                  <a:lumMod val="50000"/>
                </a:schemeClr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065320"/>
            <a:ext cx="10515600" cy="54420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600" u="sng" dirty="0" smtClean="0"/>
              <a:t>Змінено підходи щодо відповідальності СПФМ за порушення законодавства:</a:t>
            </a:r>
          </a:p>
          <a:p>
            <a:r>
              <a:rPr lang="uk-UA" sz="2600" dirty="0" smtClean="0"/>
              <a:t>розширено перелік заходів впливу;</a:t>
            </a:r>
          </a:p>
          <a:p>
            <a:r>
              <a:rPr lang="uk-UA" sz="2600" dirty="0" smtClean="0"/>
              <a:t>значно збільшено розміри штрафів;</a:t>
            </a:r>
          </a:p>
          <a:p>
            <a:r>
              <a:rPr lang="uk-UA" sz="2600" dirty="0" smtClean="0"/>
              <a:t>визначено обставини вчиненого порушення, які можуть враховуватися при визначенні виду заходів впливу та розміру штрафу;</a:t>
            </a:r>
          </a:p>
          <a:p>
            <a:r>
              <a:rPr lang="uk-UA" sz="2600" dirty="0" smtClean="0"/>
              <a:t>передбачено можливість зменшення суми штрафів до 50 %, якщо суб’єкт самостійно повідомить про порушення ним норм Закону;</a:t>
            </a:r>
          </a:p>
          <a:p>
            <a:r>
              <a:rPr lang="uk-UA" sz="2600" dirty="0"/>
              <a:t>в</a:t>
            </a:r>
            <a:r>
              <a:rPr lang="uk-UA" sz="2600" dirty="0" smtClean="0"/>
              <a:t>становлено обов'язок СДФМ оприлюднювати інформацію про застосування заходів впливу  на власних офіційних веб-сайтах.</a:t>
            </a:r>
          </a:p>
          <a:p>
            <a:pPr marL="0" indent="0">
              <a:buNone/>
            </a:pPr>
            <a:r>
              <a:rPr lang="uk-UA" sz="2600" dirty="0" smtClean="0"/>
              <a:t>Посилено відповідальність за статтями </a:t>
            </a:r>
            <a:r>
              <a:rPr lang="uk-UA" sz="2600" b="1" dirty="0" smtClean="0"/>
              <a:t>166-9 та 188-34 КУпАП</a:t>
            </a:r>
            <a:r>
              <a:rPr lang="uk-UA" sz="2600" dirty="0" smtClean="0"/>
              <a:t>, а також </a:t>
            </a:r>
            <a:r>
              <a:rPr lang="uk-UA" sz="2600" b="1" dirty="0" smtClean="0"/>
              <a:t>209-1 КК України </a:t>
            </a:r>
            <a:endParaRPr lang="uk-UA" sz="2600" b="1" dirty="0"/>
          </a:p>
        </p:txBody>
      </p:sp>
    </p:spTree>
    <p:extLst>
      <p:ext uri="{BB962C8B-B14F-4D97-AF65-F5344CB8AC3E}">
        <p14:creationId xmlns:p14="http://schemas.microsoft.com/office/powerpoint/2010/main" val="145617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6599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Інформація, що супроводжує переказ коштів</a:t>
            </a:r>
            <a:endParaRPr lang="uk-UA" sz="28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321724"/>
            <a:ext cx="10515600" cy="48552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Визначено вимоги до СПФМ, що надають послуги  платнику (ініціатору переказу), щодо супроводження інформацією переказів;</a:t>
            </a:r>
          </a:p>
          <a:p>
            <a:pPr marL="0" indent="0">
              <a:buNone/>
            </a:pPr>
            <a:r>
              <a:rPr lang="uk-UA" dirty="0" smtClean="0"/>
              <a:t>Встановлено правила супроводження інформацією переказів суб’єктами первинного фінансового моніторингу – посередниками з переказу коштів / суб’єктами первинного фінансового моніторингу, що надають послуги переказу коштів отримувачу;</a:t>
            </a:r>
          </a:p>
          <a:p>
            <a:pPr marL="0" indent="0">
              <a:buNone/>
            </a:pPr>
            <a:r>
              <a:rPr lang="uk-UA" dirty="0" smtClean="0"/>
              <a:t>Передбачено обов'язок СПФМ, що надають послуги переказу коштів отримувачу, верифікувати отримувача коштів</a:t>
            </a:r>
            <a:r>
              <a:rPr lang="uk-UA" dirty="0"/>
              <a:t>;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Встановлено виключення з правил щодо супроводження переказів інформацією.</a:t>
            </a:r>
          </a:p>
          <a:p>
            <a:pPr marL="0" indent="0">
              <a:buNone/>
            </a:pPr>
            <a:endParaRPr lang="uk-UA" u="sng" dirty="0"/>
          </a:p>
        </p:txBody>
      </p:sp>
    </p:spTree>
    <p:extLst>
      <p:ext uri="{BB962C8B-B14F-4D97-AF65-F5344CB8AC3E}">
        <p14:creationId xmlns:p14="http://schemas.microsoft.com/office/powerpoint/2010/main" val="230567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56846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Цільові </a:t>
            </a:r>
            <a:r>
              <a:rPr lang="uk-UA" sz="28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фінансові </a:t>
            </a:r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санкції</a:t>
            </a:r>
            <a:endParaRPr lang="uk-UA" sz="28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296785"/>
            <a:ext cx="10515600" cy="488017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b="1" dirty="0" smtClean="0"/>
              <a:t>Активи</a:t>
            </a:r>
            <a:r>
              <a:rPr lang="uk-UA" b="1" dirty="0"/>
              <a:t>, що пов’язані з тероризмом та його фінансуванням, розповсюдженням зброї масового знищення та його фінансуванням</a:t>
            </a:r>
            <a:r>
              <a:rPr lang="uk-UA" dirty="0"/>
              <a:t> – всі активи, що повністю або частково, прямо чи опосередковано перебувають у власності, в тому числі у спільній власності, або перебувають під контролем, або передаються на користь осіб та організацій, включених до </a:t>
            </a:r>
            <a:r>
              <a:rPr lang="uk-UA" dirty="0" smtClean="0"/>
              <a:t>Переліку </a:t>
            </a:r>
            <a:r>
              <a:rPr lang="uk-UA" dirty="0"/>
              <a:t>осіб, </a:t>
            </a:r>
            <a:r>
              <a:rPr lang="uk-UA" dirty="0" smtClean="0"/>
              <a:t>осіб </a:t>
            </a:r>
            <a:r>
              <a:rPr lang="uk-UA" dirty="0"/>
              <a:t>та організацій, які діють від імені або за дорученням таких осіб та організацій, та осіб, якими прямо або опосередковано володіють, або </a:t>
            </a:r>
            <a:r>
              <a:rPr lang="uk-UA" dirty="0" smtClean="0"/>
              <a:t>КБВ </a:t>
            </a:r>
            <a:r>
              <a:rPr lang="uk-UA" dirty="0"/>
              <a:t>яких є такі особи та організації, а також активи, які отримані або походять від таких </a:t>
            </a:r>
            <a:r>
              <a:rPr lang="uk-UA" dirty="0" smtClean="0"/>
              <a:t>активів</a:t>
            </a:r>
            <a:r>
              <a:rPr lang="uk-UA" dirty="0"/>
              <a:t>.</a:t>
            </a:r>
            <a:endParaRPr lang="uk-UA" dirty="0" smtClean="0"/>
          </a:p>
          <a:p>
            <a:pPr marL="0" indent="0">
              <a:buNone/>
            </a:pPr>
            <a:endParaRPr lang="uk-UA" b="1" dirty="0" smtClean="0"/>
          </a:p>
          <a:p>
            <a:pPr marL="0" indent="0">
              <a:buNone/>
            </a:pPr>
            <a:r>
              <a:rPr lang="uk-UA" b="1" dirty="0" smtClean="0"/>
              <a:t>Замороження </a:t>
            </a:r>
            <a:r>
              <a:rPr lang="uk-UA" b="1" dirty="0"/>
              <a:t>активів </a:t>
            </a:r>
            <a:r>
              <a:rPr lang="uk-UA" dirty="0"/>
              <a:t>– заборона на здійснення переказу, </a:t>
            </a:r>
            <a:r>
              <a:rPr lang="uk-UA" dirty="0" smtClean="0"/>
              <a:t>конвертування</a:t>
            </a:r>
            <a:r>
              <a:rPr lang="uk-UA" dirty="0"/>
              <a:t>, розміщення, руху активів, що пов’язані з тероризмом та його фінансуванням, розповсюдженням зброї масового знищення та його фінансуванням, на основі резолюцій Ради Безпеки ООН, рішень іноземних держав, Ради національної безпеки і оборони України та Служби безпеки </a:t>
            </a:r>
            <a:r>
              <a:rPr lang="uk-UA" dirty="0" smtClean="0"/>
              <a:t>України.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1107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6722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Цільові </a:t>
            </a:r>
            <a:r>
              <a:rPr lang="uk-UA" sz="28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фінансові </a:t>
            </a:r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санкції</a:t>
            </a:r>
            <a:endParaRPr lang="uk-UA" sz="28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346662"/>
            <a:ext cx="10515600" cy="48303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dirty="0" smtClean="0"/>
              <a:t>Визначено обов'язок СПФМ негайно, без попереднього повідомлення клієнта (особи), </a:t>
            </a:r>
            <a:r>
              <a:rPr lang="uk-UA" b="1" dirty="0" smtClean="0"/>
              <a:t>заморозити активи</a:t>
            </a:r>
            <a:r>
              <a:rPr lang="uk-UA" dirty="0" smtClean="0"/>
              <a:t>, що пов’язані з тероризмом та його фінансуванням, розповсюдженням зброї масового знищення та його фінансуванням та повідомити про заморожені активи </a:t>
            </a:r>
            <a:r>
              <a:rPr lang="uk-UA" dirty="0" err="1" smtClean="0"/>
              <a:t>Держфінмоніторингу</a:t>
            </a:r>
            <a:r>
              <a:rPr lang="uk-UA" dirty="0" smtClean="0"/>
              <a:t> та СБУ</a:t>
            </a:r>
          </a:p>
          <a:p>
            <a:pPr marL="0" indent="0">
              <a:buNone/>
            </a:pPr>
            <a:r>
              <a:rPr lang="uk-UA" dirty="0" smtClean="0"/>
              <a:t>Встановлено умови розмороження активів</a:t>
            </a:r>
          </a:p>
          <a:p>
            <a:pPr marL="0" indent="0">
              <a:buNone/>
            </a:pPr>
            <a:r>
              <a:rPr lang="uk-UA" dirty="0" smtClean="0"/>
              <a:t>Наділено СДФМ повноваженнями визначати порядок замороження/розмороження активів  з урахуванням вимог та винятків, визначених резолюціями Ради Безпеки ООН;</a:t>
            </a:r>
          </a:p>
          <a:p>
            <a:pPr marL="0" indent="0">
              <a:buNone/>
            </a:pPr>
            <a:r>
              <a:rPr lang="uk-UA" dirty="0" smtClean="0"/>
              <a:t>Передбачено процедуру надання доступу до заморожених активів;</a:t>
            </a:r>
          </a:p>
          <a:p>
            <a:pPr marL="0" indent="0">
              <a:buNone/>
            </a:pPr>
            <a:r>
              <a:rPr lang="uk-UA" dirty="0" smtClean="0"/>
              <a:t>Змінено підхід щодо формування Переліку осіб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7352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997</TotalTime>
  <Words>1958</Words>
  <Application>Microsoft Office PowerPoint</Application>
  <PresentationFormat>Широкий екран</PresentationFormat>
  <Paragraphs>186</Paragraphs>
  <Slides>21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Verdana</vt:lpstr>
      <vt:lpstr>Wingdings</vt:lpstr>
      <vt:lpstr>Тема Office</vt:lpstr>
      <vt:lpstr>    Закон України Про внесення змін до деяких законодавчих актів України у сфері запобігання та протидії легалізації (відмиванню) доходів, одержаних злочинним шляхом, фінансуванню тероризму та фінансуванню розповсюдження зброї масового знищення </vt:lpstr>
      <vt:lpstr>Скорочення, які застосовуються в даній презентації</vt:lpstr>
      <vt:lpstr>Основа проекту Закону</vt:lpstr>
      <vt:lpstr>Розвиток Закону</vt:lpstr>
      <vt:lpstr>Необхідність прийняття проекту Закону визначена:</vt:lpstr>
      <vt:lpstr>Мета проекту Закону</vt:lpstr>
      <vt:lpstr>Запобігання та протидія ґрунтується на принципах:</vt:lpstr>
      <vt:lpstr>Визначено нових СПФМ:</vt:lpstr>
      <vt:lpstr>Надано визначення термінів:</vt:lpstr>
      <vt:lpstr>Оцінка ризиків </vt:lpstr>
      <vt:lpstr>Оцінка ризиків </vt:lpstr>
      <vt:lpstr>Оцінка ризиків</vt:lpstr>
      <vt:lpstr>Зобов'язання щодо повідомлення</vt:lpstr>
      <vt:lpstr>Наслідки запровадження змін в зобов'язаннях щодо повідомлень</vt:lpstr>
      <vt:lpstr>Зміни у виявленні та звітуванні  про порогові фінансові операції</vt:lpstr>
      <vt:lpstr>Ознаки для порогових фінансових операцій, інформація про які надсилається до Держфінмоніторингу</vt:lpstr>
      <vt:lpstr>Регулювання та нагляд</vt:lpstr>
      <vt:lpstr>Регулювання та нагляд</vt:lpstr>
      <vt:lpstr>Інформація, що супроводжує переказ коштів</vt:lpstr>
      <vt:lpstr>Цільові фінансові санкції</vt:lpstr>
      <vt:lpstr>Цільові фінансові санкції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Степенко Ольга Леонідівна</dc:creator>
  <cp:lastModifiedBy>Складанний Віталій Миколайович</cp:lastModifiedBy>
  <cp:revision>100</cp:revision>
  <cp:lastPrinted>2018-11-30T09:23:28Z</cp:lastPrinted>
  <dcterms:created xsi:type="dcterms:W3CDTF">2018-08-10T11:24:48Z</dcterms:created>
  <dcterms:modified xsi:type="dcterms:W3CDTF">2018-12-07T10:31:11Z</dcterms:modified>
</cp:coreProperties>
</file>